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6"/>
  </p:notesMasterIdLst>
  <p:sldIdLst>
    <p:sldId id="256" r:id="rId2"/>
    <p:sldId id="258" r:id="rId3"/>
    <p:sldId id="316" r:id="rId4"/>
    <p:sldId id="312" r:id="rId5"/>
    <p:sldId id="261" r:id="rId6"/>
    <p:sldId id="328" r:id="rId7"/>
    <p:sldId id="313" r:id="rId8"/>
    <p:sldId id="329" r:id="rId9"/>
    <p:sldId id="330" r:id="rId10"/>
    <p:sldId id="331" r:id="rId11"/>
    <p:sldId id="332" r:id="rId12"/>
    <p:sldId id="333" r:id="rId13"/>
    <p:sldId id="334" r:id="rId14"/>
    <p:sldId id="315" r:id="rId15"/>
  </p:sldIdLst>
  <p:sldSz cx="9144000" cy="5143500" type="screen16x9"/>
  <p:notesSz cx="6858000" cy="9144000"/>
  <p:embeddedFontLst>
    <p:embeddedFont>
      <p:font typeface="DM Sans" panose="020B0604020202020204" charset="0"/>
      <p:regular r:id="rId17"/>
      <p:bold r:id="rId18"/>
      <p:italic r:id="rId19"/>
      <p:boldItalic r:id="rId20"/>
    </p:embeddedFont>
    <p:embeddedFont>
      <p:font typeface="Fira Sans Extra Condensed Medium" panose="020B0604020202020204" charset="0"/>
      <p:regular r:id="rId21"/>
      <p:bold r:id="rId22"/>
      <p:italic r:id="rId23"/>
      <p:boldItalic r:id="rId24"/>
    </p:embeddedFont>
    <p:embeddedFont>
      <p:font typeface="Oswald" panose="00000500000000000000" pitchFamily="2" charset="0"/>
      <p:regular r:id="rId25"/>
      <p:bold r:id="rId26"/>
    </p:embeddedFont>
    <p:embeddedFont>
      <p:font typeface="Roboto" panose="02000000000000000000" pitchFamily="2" charset="0"/>
      <p:regular r:id="rId27"/>
      <p:bold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756" y="-7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74E5AE-D204-4516-8ED9-BA52312A4707}"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BE6F4AFC-AB83-4CAA-8BDA-3C37A37476CE}">
      <dgm:prSet/>
      <dgm:spPr/>
      <dgm:t>
        <a:bodyPr/>
        <a:lstStyle/>
        <a:p>
          <a:pPr>
            <a:lnSpc>
              <a:spcPct val="100000"/>
            </a:lnSpc>
          </a:pPr>
          <a:r>
            <a:rPr lang="en-GB"/>
            <a:t>Quizzes</a:t>
          </a:r>
          <a:endParaRPr lang="en-US"/>
        </a:p>
      </dgm:t>
    </dgm:pt>
    <dgm:pt modelId="{0BBB5F76-93CD-43E3-8E52-B42FFD971F0D}" type="parTrans" cxnId="{54AB7867-DAA0-4AEF-96BB-B6C67DB53583}">
      <dgm:prSet/>
      <dgm:spPr/>
      <dgm:t>
        <a:bodyPr/>
        <a:lstStyle/>
        <a:p>
          <a:endParaRPr lang="en-US"/>
        </a:p>
      </dgm:t>
    </dgm:pt>
    <dgm:pt modelId="{31A0C62B-EB15-4F5E-9106-84F56C775AC1}" type="sibTrans" cxnId="{54AB7867-DAA0-4AEF-96BB-B6C67DB53583}">
      <dgm:prSet/>
      <dgm:spPr/>
      <dgm:t>
        <a:bodyPr/>
        <a:lstStyle/>
        <a:p>
          <a:endParaRPr lang="en-US"/>
        </a:p>
      </dgm:t>
    </dgm:pt>
    <dgm:pt modelId="{6797F1E9-CA77-4A71-AAC4-D10E2AC96550}">
      <dgm:prSet/>
      <dgm:spPr/>
      <dgm:t>
        <a:bodyPr/>
        <a:lstStyle/>
        <a:p>
          <a:pPr>
            <a:lnSpc>
              <a:spcPct val="100000"/>
            </a:lnSpc>
          </a:pPr>
          <a:r>
            <a:rPr lang="en-GB"/>
            <a:t>Drawing – from art to mind-maps</a:t>
          </a:r>
          <a:endParaRPr lang="en-US"/>
        </a:p>
      </dgm:t>
    </dgm:pt>
    <dgm:pt modelId="{98294511-768B-4CE1-8343-B07FFA5A18DE}" type="parTrans" cxnId="{35BD8F8C-AD05-4000-83B7-267709AB8962}">
      <dgm:prSet/>
      <dgm:spPr/>
      <dgm:t>
        <a:bodyPr/>
        <a:lstStyle/>
        <a:p>
          <a:endParaRPr lang="en-US"/>
        </a:p>
      </dgm:t>
    </dgm:pt>
    <dgm:pt modelId="{BB6E3AD6-F441-4F73-9CF9-132C8B3CF568}" type="sibTrans" cxnId="{35BD8F8C-AD05-4000-83B7-267709AB8962}">
      <dgm:prSet/>
      <dgm:spPr/>
      <dgm:t>
        <a:bodyPr/>
        <a:lstStyle/>
        <a:p>
          <a:endParaRPr lang="en-US"/>
        </a:p>
      </dgm:t>
    </dgm:pt>
    <dgm:pt modelId="{C6732982-7A74-4708-89F1-63B6C183E62A}">
      <dgm:prSet/>
      <dgm:spPr/>
      <dgm:t>
        <a:bodyPr/>
        <a:lstStyle/>
        <a:p>
          <a:pPr>
            <a:lnSpc>
              <a:spcPct val="100000"/>
            </a:lnSpc>
          </a:pPr>
          <a:r>
            <a:rPr lang="en-GB"/>
            <a:t>Teaching someone else</a:t>
          </a:r>
          <a:endParaRPr lang="en-US"/>
        </a:p>
      </dgm:t>
    </dgm:pt>
    <dgm:pt modelId="{81C088E2-F076-4FB0-9366-4496D1188D43}" type="parTrans" cxnId="{724D840E-1A65-4FBA-95EE-7AB7463AC141}">
      <dgm:prSet/>
      <dgm:spPr/>
      <dgm:t>
        <a:bodyPr/>
        <a:lstStyle/>
        <a:p>
          <a:endParaRPr lang="en-US"/>
        </a:p>
      </dgm:t>
    </dgm:pt>
    <dgm:pt modelId="{C3DE9D49-6F19-47CB-9A5C-E0BB793C488C}" type="sibTrans" cxnId="{724D840E-1A65-4FBA-95EE-7AB7463AC141}">
      <dgm:prSet/>
      <dgm:spPr/>
      <dgm:t>
        <a:bodyPr/>
        <a:lstStyle/>
        <a:p>
          <a:endParaRPr lang="en-US"/>
        </a:p>
      </dgm:t>
    </dgm:pt>
    <dgm:pt modelId="{533AC48C-0D1B-43B9-B59C-FCEE8AE98AC6}">
      <dgm:prSet/>
      <dgm:spPr/>
      <dgm:t>
        <a:bodyPr/>
        <a:lstStyle/>
        <a:p>
          <a:pPr>
            <a:lnSpc>
              <a:spcPct val="100000"/>
            </a:lnSpc>
          </a:pPr>
          <a:r>
            <a:rPr lang="en-GB"/>
            <a:t>Repetition </a:t>
          </a:r>
          <a:endParaRPr lang="en-US"/>
        </a:p>
      </dgm:t>
    </dgm:pt>
    <dgm:pt modelId="{B7247953-675C-46D2-9AA5-F8631646AB1E}" type="parTrans" cxnId="{83E4E784-3EF9-4023-8702-B6422985C47C}">
      <dgm:prSet/>
      <dgm:spPr/>
      <dgm:t>
        <a:bodyPr/>
        <a:lstStyle/>
        <a:p>
          <a:endParaRPr lang="en-US"/>
        </a:p>
      </dgm:t>
    </dgm:pt>
    <dgm:pt modelId="{14C52C4C-A265-4AB0-A663-CF746C419C5A}" type="sibTrans" cxnId="{83E4E784-3EF9-4023-8702-B6422985C47C}">
      <dgm:prSet/>
      <dgm:spPr/>
      <dgm:t>
        <a:bodyPr/>
        <a:lstStyle/>
        <a:p>
          <a:endParaRPr lang="en-US"/>
        </a:p>
      </dgm:t>
    </dgm:pt>
    <dgm:pt modelId="{8E2C4146-CCE8-40E1-91DA-147ED23EA744}">
      <dgm:prSet/>
      <dgm:spPr/>
      <dgm:t>
        <a:bodyPr/>
        <a:lstStyle/>
        <a:p>
          <a:pPr>
            <a:lnSpc>
              <a:spcPct val="100000"/>
            </a:lnSpc>
          </a:pPr>
          <a:r>
            <a:rPr lang="en-GB"/>
            <a:t>Summaries </a:t>
          </a:r>
          <a:endParaRPr lang="en-US"/>
        </a:p>
      </dgm:t>
    </dgm:pt>
    <dgm:pt modelId="{A816C653-8C82-429B-AA48-7133A071AAC2}" type="parTrans" cxnId="{F0636AB6-EDF3-41D5-A7F2-E0A70AB9443D}">
      <dgm:prSet/>
      <dgm:spPr/>
      <dgm:t>
        <a:bodyPr/>
        <a:lstStyle/>
        <a:p>
          <a:endParaRPr lang="en-US"/>
        </a:p>
      </dgm:t>
    </dgm:pt>
    <dgm:pt modelId="{AFF98A0F-5647-4B7E-8986-E60FFC786D96}" type="sibTrans" cxnId="{F0636AB6-EDF3-41D5-A7F2-E0A70AB9443D}">
      <dgm:prSet/>
      <dgm:spPr/>
      <dgm:t>
        <a:bodyPr/>
        <a:lstStyle/>
        <a:p>
          <a:endParaRPr lang="en-US"/>
        </a:p>
      </dgm:t>
    </dgm:pt>
    <dgm:pt modelId="{78ED6740-150B-47B3-B22B-8B1A80BE6994}">
      <dgm:prSet/>
      <dgm:spPr/>
      <dgm:t>
        <a:bodyPr/>
        <a:lstStyle/>
        <a:p>
          <a:pPr>
            <a:lnSpc>
              <a:spcPct val="100000"/>
            </a:lnSpc>
          </a:pPr>
          <a:r>
            <a:rPr lang="en-GB"/>
            <a:t>Flash cards</a:t>
          </a:r>
          <a:endParaRPr lang="en-US"/>
        </a:p>
      </dgm:t>
    </dgm:pt>
    <dgm:pt modelId="{E41A3D0B-5EA5-4903-8450-D737FC3F2765}" type="parTrans" cxnId="{27339B95-D226-4328-A8E7-D3BC1F8B530D}">
      <dgm:prSet/>
      <dgm:spPr/>
      <dgm:t>
        <a:bodyPr/>
        <a:lstStyle/>
        <a:p>
          <a:endParaRPr lang="en-US"/>
        </a:p>
      </dgm:t>
    </dgm:pt>
    <dgm:pt modelId="{D45696FC-DAF1-476C-9F16-6AD81C75C7A1}" type="sibTrans" cxnId="{27339B95-D226-4328-A8E7-D3BC1F8B530D}">
      <dgm:prSet/>
      <dgm:spPr/>
      <dgm:t>
        <a:bodyPr/>
        <a:lstStyle/>
        <a:p>
          <a:endParaRPr lang="en-US"/>
        </a:p>
      </dgm:t>
    </dgm:pt>
    <dgm:pt modelId="{BCDC4910-8EF7-4594-945F-2639BB8CCA5B}" type="pres">
      <dgm:prSet presAssocID="{7974E5AE-D204-4516-8ED9-BA52312A4707}" presName="root" presStyleCnt="0">
        <dgm:presLayoutVars>
          <dgm:dir/>
          <dgm:resizeHandles val="exact"/>
        </dgm:presLayoutVars>
      </dgm:prSet>
      <dgm:spPr/>
    </dgm:pt>
    <dgm:pt modelId="{708B2EF4-6C71-4EBB-A106-E250D5A2AC77}" type="pres">
      <dgm:prSet presAssocID="{BE6F4AFC-AB83-4CAA-8BDA-3C37A37476CE}" presName="compNode" presStyleCnt="0"/>
      <dgm:spPr/>
    </dgm:pt>
    <dgm:pt modelId="{5C8B17A9-4EAF-4D40-89AF-8C431B5F32FE}" type="pres">
      <dgm:prSet presAssocID="{BE6F4AFC-AB83-4CAA-8BDA-3C37A37476CE}" presName="bgRect" presStyleLbl="bgShp" presStyleIdx="0" presStyleCnt="6"/>
      <dgm:spPr/>
    </dgm:pt>
    <dgm:pt modelId="{A2DF0FE9-BA58-4EBD-BB7F-F9294D6B876E}" type="pres">
      <dgm:prSet presAssocID="{BE6F4AFC-AB83-4CAA-8BDA-3C37A37476CE}"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BA031B63-68EC-4EF4-91A5-2AF880138D15}" type="pres">
      <dgm:prSet presAssocID="{BE6F4AFC-AB83-4CAA-8BDA-3C37A37476CE}" presName="spaceRect" presStyleCnt="0"/>
      <dgm:spPr/>
    </dgm:pt>
    <dgm:pt modelId="{4739F0AA-EEE9-4EDC-8B5F-91177C763D54}" type="pres">
      <dgm:prSet presAssocID="{BE6F4AFC-AB83-4CAA-8BDA-3C37A37476CE}" presName="parTx" presStyleLbl="revTx" presStyleIdx="0" presStyleCnt="6">
        <dgm:presLayoutVars>
          <dgm:chMax val="0"/>
          <dgm:chPref val="0"/>
        </dgm:presLayoutVars>
      </dgm:prSet>
      <dgm:spPr/>
    </dgm:pt>
    <dgm:pt modelId="{35B8D5F3-F713-4058-9710-C31E32C6BC31}" type="pres">
      <dgm:prSet presAssocID="{31A0C62B-EB15-4F5E-9106-84F56C775AC1}" presName="sibTrans" presStyleCnt="0"/>
      <dgm:spPr/>
    </dgm:pt>
    <dgm:pt modelId="{66A62601-C0BD-4726-8B60-9FB76883D806}" type="pres">
      <dgm:prSet presAssocID="{6797F1E9-CA77-4A71-AAC4-D10E2AC96550}" presName="compNode" presStyleCnt="0"/>
      <dgm:spPr/>
    </dgm:pt>
    <dgm:pt modelId="{84BF0A96-6086-4E7F-A5C7-D5FFAAA2049B}" type="pres">
      <dgm:prSet presAssocID="{6797F1E9-CA77-4A71-AAC4-D10E2AC96550}" presName="bgRect" presStyleLbl="bgShp" presStyleIdx="1" presStyleCnt="6"/>
      <dgm:spPr/>
    </dgm:pt>
    <dgm:pt modelId="{1607533A-F109-43B7-9345-1E443D9F8B83}" type="pres">
      <dgm:prSet presAssocID="{6797F1E9-CA77-4A71-AAC4-D10E2AC96550}"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mall paint brush"/>
        </a:ext>
      </dgm:extLst>
    </dgm:pt>
    <dgm:pt modelId="{6A3F40A0-6AB0-4011-B607-F0E16FEBE76D}" type="pres">
      <dgm:prSet presAssocID="{6797F1E9-CA77-4A71-AAC4-D10E2AC96550}" presName="spaceRect" presStyleCnt="0"/>
      <dgm:spPr/>
    </dgm:pt>
    <dgm:pt modelId="{936137B6-03BA-46DC-82F8-A5627F8054B1}" type="pres">
      <dgm:prSet presAssocID="{6797F1E9-CA77-4A71-AAC4-D10E2AC96550}" presName="parTx" presStyleLbl="revTx" presStyleIdx="1" presStyleCnt="6">
        <dgm:presLayoutVars>
          <dgm:chMax val="0"/>
          <dgm:chPref val="0"/>
        </dgm:presLayoutVars>
      </dgm:prSet>
      <dgm:spPr/>
    </dgm:pt>
    <dgm:pt modelId="{6FFA6642-F57C-4876-A6BF-774C0B032228}" type="pres">
      <dgm:prSet presAssocID="{BB6E3AD6-F441-4F73-9CF9-132C8B3CF568}" presName="sibTrans" presStyleCnt="0"/>
      <dgm:spPr/>
    </dgm:pt>
    <dgm:pt modelId="{802B7422-B1C8-4167-883F-44A4FBBFA583}" type="pres">
      <dgm:prSet presAssocID="{C6732982-7A74-4708-89F1-63B6C183E62A}" presName="compNode" presStyleCnt="0"/>
      <dgm:spPr/>
    </dgm:pt>
    <dgm:pt modelId="{3B47A342-35D2-40EF-B3D2-7C7F6A73EE64}" type="pres">
      <dgm:prSet presAssocID="{C6732982-7A74-4708-89F1-63B6C183E62A}" presName="bgRect" presStyleLbl="bgShp" presStyleIdx="2" presStyleCnt="6"/>
      <dgm:spPr/>
    </dgm:pt>
    <dgm:pt modelId="{A20B62F3-B86E-4B67-9B52-656F3079FE65}" type="pres">
      <dgm:prSet presAssocID="{C6732982-7A74-4708-89F1-63B6C183E62A}"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eacher"/>
        </a:ext>
      </dgm:extLst>
    </dgm:pt>
    <dgm:pt modelId="{7D9842D8-3983-49B9-8E84-E5D569727080}" type="pres">
      <dgm:prSet presAssocID="{C6732982-7A74-4708-89F1-63B6C183E62A}" presName="spaceRect" presStyleCnt="0"/>
      <dgm:spPr/>
    </dgm:pt>
    <dgm:pt modelId="{7353B10B-E07A-4DEB-817A-BD0C7C34FFFC}" type="pres">
      <dgm:prSet presAssocID="{C6732982-7A74-4708-89F1-63B6C183E62A}" presName="parTx" presStyleLbl="revTx" presStyleIdx="2" presStyleCnt="6">
        <dgm:presLayoutVars>
          <dgm:chMax val="0"/>
          <dgm:chPref val="0"/>
        </dgm:presLayoutVars>
      </dgm:prSet>
      <dgm:spPr/>
    </dgm:pt>
    <dgm:pt modelId="{59F1C691-BDB0-4A61-8A72-8B3C076D49B5}" type="pres">
      <dgm:prSet presAssocID="{C3DE9D49-6F19-47CB-9A5C-E0BB793C488C}" presName="sibTrans" presStyleCnt="0"/>
      <dgm:spPr/>
    </dgm:pt>
    <dgm:pt modelId="{F966BD74-0279-4920-8D6F-B19AF5954D7D}" type="pres">
      <dgm:prSet presAssocID="{533AC48C-0D1B-43B9-B59C-FCEE8AE98AC6}" presName="compNode" presStyleCnt="0"/>
      <dgm:spPr/>
    </dgm:pt>
    <dgm:pt modelId="{99F348F9-25BB-42DC-9994-1763523082DD}" type="pres">
      <dgm:prSet presAssocID="{533AC48C-0D1B-43B9-B59C-FCEE8AE98AC6}" presName="bgRect" presStyleLbl="bgShp" presStyleIdx="3" presStyleCnt="6"/>
      <dgm:spPr/>
    </dgm:pt>
    <dgm:pt modelId="{3C3582A9-5C34-4A51-837F-D1F39556DF9A}" type="pres">
      <dgm:prSet presAssocID="{533AC48C-0D1B-43B9-B59C-FCEE8AE98AC6}"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epeat"/>
        </a:ext>
      </dgm:extLst>
    </dgm:pt>
    <dgm:pt modelId="{4A2B286A-DD31-4A70-BEE9-415CBB6CB0C8}" type="pres">
      <dgm:prSet presAssocID="{533AC48C-0D1B-43B9-B59C-FCEE8AE98AC6}" presName="spaceRect" presStyleCnt="0"/>
      <dgm:spPr/>
    </dgm:pt>
    <dgm:pt modelId="{8502C409-79B1-4096-881C-B64719C0C05B}" type="pres">
      <dgm:prSet presAssocID="{533AC48C-0D1B-43B9-B59C-FCEE8AE98AC6}" presName="parTx" presStyleLbl="revTx" presStyleIdx="3" presStyleCnt="6">
        <dgm:presLayoutVars>
          <dgm:chMax val="0"/>
          <dgm:chPref val="0"/>
        </dgm:presLayoutVars>
      </dgm:prSet>
      <dgm:spPr/>
    </dgm:pt>
    <dgm:pt modelId="{4E3B28E6-0AE8-436A-85C2-8A6B707E5A3E}" type="pres">
      <dgm:prSet presAssocID="{14C52C4C-A265-4AB0-A663-CF746C419C5A}" presName="sibTrans" presStyleCnt="0"/>
      <dgm:spPr/>
    </dgm:pt>
    <dgm:pt modelId="{A9FAA9F4-4A69-42A6-99A7-F5E64AFDCEFF}" type="pres">
      <dgm:prSet presAssocID="{8E2C4146-CCE8-40E1-91DA-147ED23EA744}" presName="compNode" presStyleCnt="0"/>
      <dgm:spPr/>
    </dgm:pt>
    <dgm:pt modelId="{D01D357F-1B94-41F7-8FDE-12FF783D0E47}" type="pres">
      <dgm:prSet presAssocID="{8E2C4146-CCE8-40E1-91DA-147ED23EA744}" presName="bgRect" presStyleLbl="bgShp" presStyleIdx="4" presStyleCnt="6"/>
      <dgm:spPr/>
    </dgm:pt>
    <dgm:pt modelId="{D66D31D9-F04E-457D-9705-E0A40CD583F2}" type="pres">
      <dgm:prSet presAssocID="{8E2C4146-CCE8-40E1-91DA-147ED23EA744}"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ocument"/>
        </a:ext>
      </dgm:extLst>
    </dgm:pt>
    <dgm:pt modelId="{5BEC1039-65DA-4310-892E-FF565DCC1281}" type="pres">
      <dgm:prSet presAssocID="{8E2C4146-CCE8-40E1-91DA-147ED23EA744}" presName="spaceRect" presStyleCnt="0"/>
      <dgm:spPr/>
    </dgm:pt>
    <dgm:pt modelId="{FB6A686B-209A-426F-A430-5A35A58A48DB}" type="pres">
      <dgm:prSet presAssocID="{8E2C4146-CCE8-40E1-91DA-147ED23EA744}" presName="parTx" presStyleLbl="revTx" presStyleIdx="4" presStyleCnt="6">
        <dgm:presLayoutVars>
          <dgm:chMax val="0"/>
          <dgm:chPref val="0"/>
        </dgm:presLayoutVars>
      </dgm:prSet>
      <dgm:spPr/>
    </dgm:pt>
    <dgm:pt modelId="{29767433-6938-40AD-A2F0-251C291574AC}" type="pres">
      <dgm:prSet presAssocID="{AFF98A0F-5647-4B7E-8986-E60FFC786D96}" presName="sibTrans" presStyleCnt="0"/>
      <dgm:spPr/>
    </dgm:pt>
    <dgm:pt modelId="{15240B46-11DD-42C4-9D13-2E8FECA5C584}" type="pres">
      <dgm:prSet presAssocID="{78ED6740-150B-47B3-B22B-8B1A80BE6994}" presName="compNode" presStyleCnt="0"/>
      <dgm:spPr/>
    </dgm:pt>
    <dgm:pt modelId="{97706486-C14E-47BF-8235-4A6638D00B9D}" type="pres">
      <dgm:prSet presAssocID="{78ED6740-150B-47B3-B22B-8B1A80BE6994}" presName="bgRect" presStyleLbl="bgShp" presStyleIdx="5" presStyleCnt="6"/>
      <dgm:spPr/>
    </dgm:pt>
    <dgm:pt modelId="{FACB51C6-6567-4227-82BE-5F831EC7CD30}" type="pres">
      <dgm:prSet presAssocID="{78ED6740-150B-47B3-B22B-8B1A80BE6994}"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amera"/>
        </a:ext>
      </dgm:extLst>
    </dgm:pt>
    <dgm:pt modelId="{67AF456A-5AF1-4668-8279-5E0536AC250D}" type="pres">
      <dgm:prSet presAssocID="{78ED6740-150B-47B3-B22B-8B1A80BE6994}" presName="spaceRect" presStyleCnt="0"/>
      <dgm:spPr/>
    </dgm:pt>
    <dgm:pt modelId="{CFC845D9-52D9-40E8-8652-746503675FB9}" type="pres">
      <dgm:prSet presAssocID="{78ED6740-150B-47B3-B22B-8B1A80BE6994}" presName="parTx" presStyleLbl="revTx" presStyleIdx="5" presStyleCnt="6">
        <dgm:presLayoutVars>
          <dgm:chMax val="0"/>
          <dgm:chPref val="0"/>
        </dgm:presLayoutVars>
      </dgm:prSet>
      <dgm:spPr/>
    </dgm:pt>
  </dgm:ptLst>
  <dgm:cxnLst>
    <dgm:cxn modelId="{724D840E-1A65-4FBA-95EE-7AB7463AC141}" srcId="{7974E5AE-D204-4516-8ED9-BA52312A4707}" destId="{C6732982-7A74-4708-89F1-63B6C183E62A}" srcOrd="2" destOrd="0" parTransId="{81C088E2-F076-4FB0-9366-4496D1188D43}" sibTransId="{C3DE9D49-6F19-47CB-9A5C-E0BB793C488C}"/>
    <dgm:cxn modelId="{6FD5B319-61D9-43C5-8820-90703214F54F}" type="presOf" srcId="{6797F1E9-CA77-4A71-AAC4-D10E2AC96550}" destId="{936137B6-03BA-46DC-82F8-A5627F8054B1}" srcOrd="0" destOrd="0" presId="urn:microsoft.com/office/officeart/2018/2/layout/IconVerticalSolidList"/>
    <dgm:cxn modelId="{E2C15A1D-8B0D-474A-9597-2B40713B3498}" type="presOf" srcId="{78ED6740-150B-47B3-B22B-8B1A80BE6994}" destId="{CFC845D9-52D9-40E8-8652-746503675FB9}" srcOrd="0" destOrd="0" presId="urn:microsoft.com/office/officeart/2018/2/layout/IconVerticalSolidList"/>
    <dgm:cxn modelId="{F6E27536-84F2-4D1D-8C7D-98EF234E544B}" type="presOf" srcId="{BE6F4AFC-AB83-4CAA-8BDA-3C37A37476CE}" destId="{4739F0AA-EEE9-4EDC-8B5F-91177C763D54}" srcOrd="0" destOrd="0" presId="urn:microsoft.com/office/officeart/2018/2/layout/IconVerticalSolidList"/>
    <dgm:cxn modelId="{54AB7867-DAA0-4AEF-96BB-B6C67DB53583}" srcId="{7974E5AE-D204-4516-8ED9-BA52312A4707}" destId="{BE6F4AFC-AB83-4CAA-8BDA-3C37A37476CE}" srcOrd="0" destOrd="0" parTransId="{0BBB5F76-93CD-43E3-8E52-B42FFD971F0D}" sibTransId="{31A0C62B-EB15-4F5E-9106-84F56C775AC1}"/>
    <dgm:cxn modelId="{972AAE7A-E324-48C9-B1FE-2F2FCCFFED12}" type="presOf" srcId="{533AC48C-0D1B-43B9-B59C-FCEE8AE98AC6}" destId="{8502C409-79B1-4096-881C-B64719C0C05B}" srcOrd="0" destOrd="0" presId="urn:microsoft.com/office/officeart/2018/2/layout/IconVerticalSolidList"/>
    <dgm:cxn modelId="{83E4E784-3EF9-4023-8702-B6422985C47C}" srcId="{7974E5AE-D204-4516-8ED9-BA52312A4707}" destId="{533AC48C-0D1B-43B9-B59C-FCEE8AE98AC6}" srcOrd="3" destOrd="0" parTransId="{B7247953-675C-46D2-9AA5-F8631646AB1E}" sibTransId="{14C52C4C-A265-4AB0-A663-CF746C419C5A}"/>
    <dgm:cxn modelId="{35BD8F8C-AD05-4000-83B7-267709AB8962}" srcId="{7974E5AE-D204-4516-8ED9-BA52312A4707}" destId="{6797F1E9-CA77-4A71-AAC4-D10E2AC96550}" srcOrd="1" destOrd="0" parTransId="{98294511-768B-4CE1-8343-B07FFA5A18DE}" sibTransId="{BB6E3AD6-F441-4F73-9CF9-132C8B3CF568}"/>
    <dgm:cxn modelId="{9F74AC8F-2A3D-4038-8AD5-D697CB00698F}" type="presOf" srcId="{7974E5AE-D204-4516-8ED9-BA52312A4707}" destId="{BCDC4910-8EF7-4594-945F-2639BB8CCA5B}" srcOrd="0" destOrd="0" presId="urn:microsoft.com/office/officeart/2018/2/layout/IconVerticalSolidList"/>
    <dgm:cxn modelId="{9B283D92-5386-4714-A30E-17C04AF587D2}" type="presOf" srcId="{C6732982-7A74-4708-89F1-63B6C183E62A}" destId="{7353B10B-E07A-4DEB-817A-BD0C7C34FFFC}" srcOrd="0" destOrd="0" presId="urn:microsoft.com/office/officeart/2018/2/layout/IconVerticalSolidList"/>
    <dgm:cxn modelId="{27339B95-D226-4328-A8E7-D3BC1F8B530D}" srcId="{7974E5AE-D204-4516-8ED9-BA52312A4707}" destId="{78ED6740-150B-47B3-B22B-8B1A80BE6994}" srcOrd="5" destOrd="0" parTransId="{E41A3D0B-5EA5-4903-8450-D737FC3F2765}" sibTransId="{D45696FC-DAF1-476C-9F16-6AD81C75C7A1}"/>
    <dgm:cxn modelId="{F0636AB6-EDF3-41D5-A7F2-E0A70AB9443D}" srcId="{7974E5AE-D204-4516-8ED9-BA52312A4707}" destId="{8E2C4146-CCE8-40E1-91DA-147ED23EA744}" srcOrd="4" destOrd="0" parTransId="{A816C653-8C82-429B-AA48-7133A071AAC2}" sibTransId="{AFF98A0F-5647-4B7E-8986-E60FFC786D96}"/>
    <dgm:cxn modelId="{DF9FF7ED-D3BC-4594-8DD1-11F2957AD631}" type="presOf" srcId="{8E2C4146-CCE8-40E1-91DA-147ED23EA744}" destId="{FB6A686B-209A-426F-A430-5A35A58A48DB}" srcOrd="0" destOrd="0" presId="urn:microsoft.com/office/officeart/2018/2/layout/IconVerticalSolidList"/>
    <dgm:cxn modelId="{ADC6ED7A-70BE-47FF-A59E-1A0ECB14B7BD}" type="presParOf" srcId="{BCDC4910-8EF7-4594-945F-2639BB8CCA5B}" destId="{708B2EF4-6C71-4EBB-A106-E250D5A2AC77}" srcOrd="0" destOrd="0" presId="urn:microsoft.com/office/officeart/2018/2/layout/IconVerticalSolidList"/>
    <dgm:cxn modelId="{B61D4488-F8C0-4561-A184-25C7AF3E4306}" type="presParOf" srcId="{708B2EF4-6C71-4EBB-A106-E250D5A2AC77}" destId="{5C8B17A9-4EAF-4D40-89AF-8C431B5F32FE}" srcOrd="0" destOrd="0" presId="urn:microsoft.com/office/officeart/2018/2/layout/IconVerticalSolidList"/>
    <dgm:cxn modelId="{3F6EDC04-CAAE-4686-AF08-D3D0BDDAED61}" type="presParOf" srcId="{708B2EF4-6C71-4EBB-A106-E250D5A2AC77}" destId="{A2DF0FE9-BA58-4EBD-BB7F-F9294D6B876E}" srcOrd="1" destOrd="0" presId="urn:microsoft.com/office/officeart/2018/2/layout/IconVerticalSolidList"/>
    <dgm:cxn modelId="{84827A60-AED1-4A5F-836B-76B841244C6A}" type="presParOf" srcId="{708B2EF4-6C71-4EBB-A106-E250D5A2AC77}" destId="{BA031B63-68EC-4EF4-91A5-2AF880138D15}" srcOrd="2" destOrd="0" presId="urn:microsoft.com/office/officeart/2018/2/layout/IconVerticalSolidList"/>
    <dgm:cxn modelId="{8B6B7B8C-89B1-4BD4-836B-E674D0B34AD1}" type="presParOf" srcId="{708B2EF4-6C71-4EBB-A106-E250D5A2AC77}" destId="{4739F0AA-EEE9-4EDC-8B5F-91177C763D54}" srcOrd="3" destOrd="0" presId="urn:microsoft.com/office/officeart/2018/2/layout/IconVerticalSolidList"/>
    <dgm:cxn modelId="{D42FFAE8-0D50-4062-9991-9C56FE788812}" type="presParOf" srcId="{BCDC4910-8EF7-4594-945F-2639BB8CCA5B}" destId="{35B8D5F3-F713-4058-9710-C31E32C6BC31}" srcOrd="1" destOrd="0" presId="urn:microsoft.com/office/officeart/2018/2/layout/IconVerticalSolidList"/>
    <dgm:cxn modelId="{2ED52E3B-0247-4BC9-BACF-588E5F9C830B}" type="presParOf" srcId="{BCDC4910-8EF7-4594-945F-2639BB8CCA5B}" destId="{66A62601-C0BD-4726-8B60-9FB76883D806}" srcOrd="2" destOrd="0" presId="urn:microsoft.com/office/officeart/2018/2/layout/IconVerticalSolidList"/>
    <dgm:cxn modelId="{9975D01A-A73F-489E-994C-B9F4A6626817}" type="presParOf" srcId="{66A62601-C0BD-4726-8B60-9FB76883D806}" destId="{84BF0A96-6086-4E7F-A5C7-D5FFAAA2049B}" srcOrd="0" destOrd="0" presId="urn:microsoft.com/office/officeart/2018/2/layout/IconVerticalSolidList"/>
    <dgm:cxn modelId="{02A95E89-07A5-4314-B924-6A34D4C92C5C}" type="presParOf" srcId="{66A62601-C0BD-4726-8B60-9FB76883D806}" destId="{1607533A-F109-43B7-9345-1E443D9F8B83}" srcOrd="1" destOrd="0" presId="urn:microsoft.com/office/officeart/2018/2/layout/IconVerticalSolidList"/>
    <dgm:cxn modelId="{F374F31B-B0DC-4726-B5E8-E9797107E355}" type="presParOf" srcId="{66A62601-C0BD-4726-8B60-9FB76883D806}" destId="{6A3F40A0-6AB0-4011-B607-F0E16FEBE76D}" srcOrd="2" destOrd="0" presId="urn:microsoft.com/office/officeart/2018/2/layout/IconVerticalSolidList"/>
    <dgm:cxn modelId="{33620368-9903-4130-8A55-90FCA012DD1B}" type="presParOf" srcId="{66A62601-C0BD-4726-8B60-9FB76883D806}" destId="{936137B6-03BA-46DC-82F8-A5627F8054B1}" srcOrd="3" destOrd="0" presId="urn:microsoft.com/office/officeart/2018/2/layout/IconVerticalSolidList"/>
    <dgm:cxn modelId="{6BB8810E-A2B7-4FA9-8B46-484CE396764E}" type="presParOf" srcId="{BCDC4910-8EF7-4594-945F-2639BB8CCA5B}" destId="{6FFA6642-F57C-4876-A6BF-774C0B032228}" srcOrd="3" destOrd="0" presId="urn:microsoft.com/office/officeart/2018/2/layout/IconVerticalSolidList"/>
    <dgm:cxn modelId="{20FE56F4-7A80-4F04-A199-1282483DEAB9}" type="presParOf" srcId="{BCDC4910-8EF7-4594-945F-2639BB8CCA5B}" destId="{802B7422-B1C8-4167-883F-44A4FBBFA583}" srcOrd="4" destOrd="0" presId="urn:microsoft.com/office/officeart/2018/2/layout/IconVerticalSolidList"/>
    <dgm:cxn modelId="{E169957E-1CF4-4DA6-9E0A-83E15FCC1FCC}" type="presParOf" srcId="{802B7422-B1C8-4167-883F-44A4FBBFA583}" destId="{3B47A342-35D2-40EF-B3D2-7C7F6A73EE64}" srcOrd="0" destOrd="0" presId="urn:microsoft.com/office/officeart/2018/2/layout/IconVerticalSolidList"/>
    <dgm:cxn modelId="{94111175-6AC1-4AAA-90FE-09478A020034}" type="presParOf" srcId="{802B7422-B1C8-4167-883F-44A4FBBFA583}" destId="{A20B62F3-B86E-4B67-9B52-656F3079FE65}" srcOrd="1" destOrd="0" presId="urn:microsoft.com/office/officeart/2018/2/layout/IconVerticalSolidList"/>
    <dgm:cxn modelId="{C1491B5C-3C38-47E3-B579-D00CDFD95376}" type="presParOf" srcId="{802B7422-B1C8-4167-883F-44A4FBBFA583}" destId="{7D9842D8-3983-49B9-8E84-E5D569727080}" srcOrd="2" destOrd="0" presId="urn:microsoft.com/office/officeart/2018/2/layout/IconVerticalSolidList"/>
    <dgm:cxn modelId="{C44F1CCC-8572-44EB-81B3-E995C1B2D437}" type="presParOf" srcId="{802B7422-B1C8-4167-883F-44A4FBBFA583}" destId="{7353B10B-E07A-4DEB-817A-BD0C7C34FFFC}" srcOrd="3" destOrd="0" presId="urn:microsoft.com/office/officeart/2018/2/layout/IconVerticalSolidList"/>
    <dgm:cxn modelId="{0F9A7FBE-35BD-4723-8103-090761E48F87}" type="presParOf" srcId="{BCDC4910-8EF7-4594-945F-2639BB8CCA5B}" destId="{59F1C691-BDB0-4A61-8A72-8B3C076D49B5}" srcOrd="5" destOrd="0" presId="urn:microsoft.com/office/officeart/2018/2/layout/IconVerticalSolidList"/>
    <dgm:cxn modelId="{33B31F57-436B-4CCA-AB54-27DE73853D24}" type="presParOf" srcId="{BCDC4910-8EF7-4594-945F-2639BB8CCA5B}" destId="{F966BD74-0279-4920-8D6F-B19AF5954D7D}" srcOrd="6" destOrd="0" presId="urn:microsoft.com/office/officeart/2018/2/layout/IconVerticalSolidList"/>
    <dgm:cxn modelId="{5773776A-20AE-4D44-8BEA-36006522A56F}" type="presParOf" srcId="{F966BD74-0279-4920-8D6F-B19AF5954D7D}" destId="{99F348F9-25BB-42DC-9994-1763523082DD}" srcOrd="0" destOrd="0" presId="urn:microsoft.com/office/officeart/2018/2/layout/IconVerticalSolidList"/>
    <dgm:cxn modelId="{EE663E49-27AE-44A4-8BFA-0C4F142B5CE1}" type="presParOf" srcId="{F966BD74-0279-4920-8D6F-B19AF5954D7D}" destId="{3C3582A9-5C34-4A51-837F-D1F39556DF9A}" srcOrd="1" destOrd="0" presId="urn:microsoft.com/office/officeart/2018/2/layout/IconVerticalSolidList"/>
    <dgm:cxn modelId="{AA3A1DDB-44A0-4059-9C34-EF7F2F15E927}" type="presParOf" srcId="{F966BD74-0279-4920-8D6F-B19AF5954D7D}" destId="{4A2B286A-DD31-4A70-BEE9-415CBB6CB0C8}" srcOrd="2" destOrd="0" presId="urn:microsoft.com/office/officeart/2018/2/layout/IconVerticalSolidList"/>
    <dgm:cxn modelId="{026D7D1D-9E1B-4245-93C3-FE25669D4697}" type="presParOf" srcId="{F966BD74-0279-4920-8D6F-B19AF5954D7D}" destId="{8502C409-79B1-4096-881C-B64719C0C05B}" srcOrd="3" destOrd="0" presId="urn:microsoft.com/office/officeart/2018/2/layout/IconVerticalSolidList"/>
    <dgm:cxn modelId="{32617FA1-032C-41A7-A2C2-0BC865D8B144}" type="presParOf" srcId="{BCDC4910-8EF7-4594-945F-2639BB8CCA5B}" destId="{4E3B28E6-0AE8-436A-85C2-8A6B707E5A3E}" srcOrd="7" destOrd="0" presId="urn:microsoft.com/office/officeart/2018/2/layout/IconVerticalSolidList"/>
    <dgm:cxn modelId="{F57D3E1C-DDFE-4365-919C-F05276DF581C}" type="presParOf" srcId="{BCDC4910-8EF7-4594-945F-2639BB8CCA5B}" destId="{A9FAA9F4-4A69-42A6-99A7-F5E64AFDCEFF}" srcOrd="8" destOrd="0" presId="urn:microsoft.com/office/officeart/2018/2/layout/IconVerticalSolidList"/>
    <dgm:cxn modelId="{98CEB3AB-2C69-426A-B202-A6F246F4ED10}" type="presParOf" srcId="{A9FAA9F4-4A69-42A6-99A7-F5E64AFDCEFF}" destId="{D01D357F-1B94-41F7-8FDE-12FF783D0E47}" srcOrd="0" destOrd="0" presId="urn:microsoft.com/office/officeart/2018/2/layout/IconVerticalSolidList"/>
    <dgm:cxn modelId="{E347987D-EB53-4651-8AF1-550957532DDE}" type="presParOf" srcId="{A9FAA9F4-4A69-42A6-99A7-F5E64AFDCEFF}" destId="{D66D31D9-F04E-457D-9705-E0A40CD583F2}" srcOrd="1" destOrd="0" presId="urn:microsoft.com/office/officeart/2018/2/layout/IconVerticalSolidList"/>
    <dgm:cxn modelId="{331667CE-5375-4259-A025-B8550177E67F}" type="presParOf" srcId="{A9FAA9F4-4A69-42A6-99A7-F5E64AFDCEFF}" destId="{5BEC1039-65DA-4310-892E-FF565DCC1281}" srcOrd="2" destOrd="0" presId="urn:microsoft.com/office/officeart/2018/2/layout/IconVerticalSolidList"/>
    <dgm:cxn modelId="{9CD329FD-74D4-4BC7-8346-D5625199CA92}" type="presParOf" srcId="{A9FAA9F4-4A69-42A6-99A7-F5E64AFDCEFF}" destId="{FB6A686B-209A-426F-A430-5A35A58A48DB}" srcOrd="3" destOrd="0" presId="urn:microsoft.com/office/officeart/2018/2/layout/IconVerticalSolidList"/>
    <dgm:cxn modelId="{7BB5C68C-A65F-42EF-973A-EF047611331C}" type="presParOf" srcId="{BCDC4910-8EF7-4594-945F-2639BB8CCA5B}" destId="{29767433-6938-40AD-A2F0-251C291574AC}" srcOrd="9" destOrd="0" presId="urn:microsoft.com/office/officeart/2018/2/layout/IconVerticalSolidList"/>
    <dgm:cxn modelId="{17EE77E4-89B3-4386-94D8-49045BC9EC9E}" type="presParOf" srcId="{BCDC4910-8EF7-4594-945F-2639BB8CCA5B}" destId="{15240B46-11DD-42C4-9D13-2E8FECA5C584}" srcOrd="10" destOrd="0" presId="urn:microsoft.com/office/officeart/2018/2/layout/IconVerticalSolidList"/>
    <dgm:cxn modelId="{C2D0623B-FA95-40D8-9B83-2DB1A28E64CA}" type="presParOf" srcId="{15240B46-11DD-42C4-9D13-2E8FECA5C584}" destId="{97706486-C14E-47BF-8235-4A6638D00B9D}" srcOrd="0" destOrd="0" presId="urn:microsoft.com/office/officeart/2018/2/layout/IconVerticalSolidList"/>
    <dgm:cxn modelId="{77D45838-FFB5-4B56-9B0A-65EB4BBA29EC}" type="presParOf" srcId="{15240B46-11DD-42C4-9D13-2E8FECA5C584}" destId="{FACB51C6-6567-4227-82BE-5F831EC7CD30}" srcOrd="1" destOrd="0" presId="urn:microsoft.com/office/officeart/2018/2/layout/IconVerticalSolidList"/>
    <dgm:cxn modelId="{CDB9A86D-79E0-41BF-9604-2546DD1F2DB5}" type="presParOf" srcId="{15240B46-11DD-42C4-9D13-2E8FECA5C584}" destId="{67AF456A-5AF1-4668-8279-5E0536AC250D}" srcOrd="2" destOrd="0" presId="urn:microsoft.com/office/officeart/2018/2/layout/IconVerticalSolidList"/>
    <dgm:cxn modelId="{3E868728-E687-4F56-81F1-E383D8FD21F5}" type="presParOf" srcId="{15240B46-11DD-42C4-9D13-2E8FECA5C584}" destId="{CFC845D9-52D9-40E8-8652-746503675FB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8B17A9-4EAF-4D40-89AF-8C431B5F32FE}">
      <dsp:nvSpPr>
        <dsp:cNvPr id="0" name=""/>
        <dsp:cNvSpPr/>
      </dsp:nvSpPr>
      <dsp:spPr>
        <a:xfrm>
          <a:off x="0" y="1262"/>
          <a:ext cx="4786579" cy="53778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DF0FE9-BA58-4EBD-BB7F-F9294D6B876E}">
      <dsp:nvSpPr>
        <dsp:cNvPr id="0" name=""/>
        <dsp:cNvSpPr/>
      </dsp:nvSpPr>
      <dsp:spPr>
        <a:xfrm>
          <a:off x="162678" y="122262"/>
          <a:ext cx="295779" cy="29577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739F0AA-EEE9-4EDC-8B5F-91177C763D54}">
      <dsp:nvSpPr>
        <dsp:cNvPr id="0" name=""/>
        <dsp:cNvSpPr/>
      </dsp:nvSpPr>
      <dsp:spPr>
        <a:xfrm>
          <a:off x="621137" y="1262"/>
          <a:ext cx="4165442" cy="5377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915" tIns="56915" rIns="56915" bIns="56915" numCol="1" spcCol="1270" anchor="ctr" anchorCtr="0">
          <a:noAutofit/>
        </a:bodyPr>
        <a:lstStyle/>
        <a:p>
          <a:pPr marL="0" lvl="0" indent="0" algn="l" defTabSz="844550">
            <a:lnSpc>
              <a:spcPct val="100000"/>
            </a:lnSpc>
            <a:spcBef>
              <a:spcPct val="0"/>
            </a:spcBef>
            <a:spcAft>
              <a:spcPct val="35000"/>
            </a:spcAft>
            <a:buNone/>
          </a:pPr>
          <a:r>
            <a:rPr lang="en-GB" sz="1900" kern="1200"/>
            <a:t>Quizzes</a:t>
          </a:r>
          <a:endParaRPr lang="en-US" sz="1900" kern="1200"/>
        </a:p>
      </dsp:txBody>
      <dsp:txXfrm>
        <a:off x="621137" y="1262"/>
        <a:ext cx="4165442" cy="537781"/>
      </dsp:txXfrm>
    </dsp:sp>
    <dsp:sp modelId="{84BF0A96-6086-4E7F-A5C7-D5FFAAA2049B}">
      <dsp:nvSpPr>
        <dsp:cNvPr id="0" name=""/>
        <dsp:cNvSpPr/>
      </dsp:nvSpPr>
      <dsp:spPr>
        <a:xfrm>
          <a:off x="0" y="673488"/>
          <a:ext cx="4786579" cy="53778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07533A-F109-43B7-9345-1E443D9F8B83}">
      <dsp:nvSpPr>
        <dsp:cNvPr id="0" name=""/>
        <dsp:cNvSpPr/>
      </dsp:nvSpPr>
      <dsp:spPr>
        <a:xfrm>
          <a:off x="162678" y="794489"/>
          <a:ext cx="295779" cy="29577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36137B6-03BA-46DC-82F8-A5627F8054B1}">
      <dsp:nvSpPr>
        <dsp:cNvPr id="0" name=""/>
        <dsp:cNvSpPr/>
      </dsp:nvSpPr>
      <dsp:spPr>
        <a:xfrm>
          <a:off x="621137" y="673488"/>
          <a:ext cx="4165442" cy="5377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915" tIns="56915" rIns="56915" bIns="56915" numCol="1" spcCol="1270" anchor="ctr" anchorCtr="0">
          <a:noAutofit/>
        </a:bodyPr>
        <a:lstStyle/>
        <a:p>
          <a:pPr marL="0" lvl="0" indent="0" algn="l" defTabSz="844550">
            <a:lnSpc>
              <a:spcPct val="100000"/>
            </a:lnSpc>
            <a:spcBef>
              <a:spcPct val="0"/>
            </a:spcBef>
            <a:spcAft>
              <a:spcPct val="35000"/>
            </a:spcAft>
            <a:buNone/>
          </a:pPr>
          <a:r>
            <a:rPr lang="en-GB" sz="1900" kern="1200"/>
            <a:t>Drawing – from art to mind-maps</a:t>
          </a:r>
          <a:endParaRPr lang="en-US" sz="1900" kern="1200"/>
        </a:p>
      </dsp:txBody>
      <dsp:txXfrm>
        <a:off x="621137" y="673488"/>
        <a:ext cx="4165442" cy="537781"/>
      </dsp:txXfrm>
    </dsp:sp>
    <dsp:sp modelId="{3B47A342-35D2-40EF-B3D2-7C7F6A73EE64}">
      <dsp:nvSpPr>
        <dsp:cNvPr id="0" name=""/>
        <dsp:cNvSpPr/>
      </dsp:nvSpPr>
      <dsp:spPr>
        <a:xfrm>
          <a:off x="0" y="1345715"/>
          <a:ext cx="4786579" cy="53778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0B62F3-B86E-4B67-9B52-656F3079FE65}">
      <dsp:nvSpPr>
        <dsp:cNvPr id="0" name=""/>
        <dsp:cNvSpPr/>
      </dsp:nvSpPr>
      <dsp:spPr>
        <a:xfrm>
          <a:off x="162678" y="1466716"/>
          <a:ext cx="295779" cy="29577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53B10B-E07A-4DEB-817A-BD0C7C34FFFC}">
      <dsp:nvSpPr>
        <dsp:cNvPr id="0" name=""/>
        <dsp:cNvSpPr/>
      </dsp:nvSpPr>
      <dsp:spPr>
        <a:xfrm>
          <a:off x="621137" y="1345715"/>
          <a:ext cx="4165442" cy="5377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915" tIns="56915" rIns="56915" bIns="56915" numCol="1" spcCol="1270" anchor="ctr" anchorCtr="0">
          <a:noAutofit/>
        </a:bodyPr>
        <a:lstStyle/>
        <a:p>
          <a:pPr marL="0" lvl="0" indent="0" algn="l" defTabSz="844550">
            <a:lnSpc>
              <a:spcPct val="100000"/>
            </a:lnSpc>
            <a:spcBef>
              <a:spcPct val="0"/>
            </a:spcBef>
            <a:spcAft>
              <a:spcPct val="35000"/>
            </a:spcAft>
            <a:buNone/>
          </a:pPr>
          <a:r>
            <a:rPr lang="en-GB" sz="1900" kern="1200"/>
            <a:t>Teaching someone else</a:t>
          </a:r>
          <a:endParaRPr lang="en-US" sz="1900" kern="1200"/>
        </a:p>
      </dsp:txBody>
      <dsp:txXfrm>
        <a:off x="621137" y="1345715"/>
        <a:ext cx="4165442" cy="537781"/>
      </dsp:txXfrm>
    </dsp:sp>
    <dsp:sp modelId="{99F348F9-25BB-42DC-9994-1763523082DD}">
      <dsp:nvSpPr>
        <dsp:cNvPr id="0" name=""/>
        <dsp:cNvSpPr/>
      </dsp:nvSpPr>
      <dsp:spPr>
        <a:xfrm>
          <a:off x="0" y="2017942"/>
          <a:ext cx="4786579" cy="53778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3582A9-5C34-4A51-837F-D1F39556DF9A}">
      <dsp:nvSpPr>
        <dsp:cNvPr id="0" name=""/>
        <dsp:cNvSpPr/>
      </dsp:nvSpPr>
      <dsp:spPr>
        <a:xfrm>
          <a:off x="162678" y="2138943"/>
          <a:ext cx="295779" cy="29577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502C409-79B1-4096-881C-B64719C0C05B}">
      <dsp:nvSpPr>
        <dsp:cNvPr id="0" name=""/>
        <dsp:cNvSpPr/>
      </dsp:nvSpPr>
      <dsp:spPr>
        <a:xfrm>
          <a:off x="621137" y="2017942"/>
          <a:ext cx="4165442" cy="5377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915" tIns="56915" rIns="56915" bIns="56915" numCol="1" spcCol="1270" anchor="ctr" anchorCtr="0">
          <a:noAutofit/>
        </a:bodyPr>
        <a:lstStyle/>
        <a:p>
          <a:pPr marL="0" lvl="0" indent="0" algn="l" defTabSz="844550">
            <a:lnSpc>
              <a:spcPct val="100000"/>
            </a:lnSpc>
            <a:spcBef>
              <a:spcPct val="0"/>
            </a:spcBef>
            <a:spcAft>
              <a:spcPct val="35000"/>
            </a:spcAft>
            <a:buNone/>
          </a:pPr>
          <a:r>
            <a:rPr lang="en-GB" sz="1900" kern="1200"/>
            <a:t>Repetition </a:t>
          </a:r>
          <a:endParaRPr lang="en-US" sz="1900" kern="1200"/>
        </a:p>
      </dsp:txBody>
      <dsp:txXfrm>
        <a:off x="621137" y="2017942"/>
        <a:ext cx="4165442" cy="537781"/>
      </dsp:txXfrm>
    </dsp:sp>
    <dsp:sp modelId="{D01D357F-1B94-41F7-8FDE-12FF783D0E47}">
      <dsp:nvSpPr>
        <dsp:cNvPr id="0" name=""/>
        <dsp:cNvSpPr/>
      </dsp:nvSpPr>
      <dsp:spPr>
        <a:xfrm>
          <a:off x="0" y="2690169"/>
          <a:ext cx="4786579" cy="53778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6D31D9-F04E-457D-9705-E0A40CD583F2}">
      <dsp:nvSpPr>
        <dsp:cNvPr id="0" name=""/>
        <dsp:cNvSpPr/>
      </dsp:nvSpPr>
      <dsp:spPr>
        <a:xfrm>
          <a:off x="162678" y="2811170"/>
          <a:ext cx="295779" cy="29577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6A686B-209A-426F-A430-5A35A58A48DB}">
      <dsp:nvSpPr>
        <dsp:cNvPr id="0" name=""/>
        <dsp:cNvSpPr/>
      </dsp:nvSpPr>
      <dsp:spPr>
        <a:xfrm>
          <a:off x="621137" y="2690169"/>
          <a:ext cx="4165442" cy="5377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915" tIns="56915" rIns="56915" bIns="56915" numCol="1" spcCol="1270" anchor="ctr" anchorCtr="0">
          <a:noAutofit/>
        </a:bodyPr>
        <a:lstStyle/>
        <a:p>
          <a:pPr marL="0" lvl="0" indent="0" algn="l" defTabSz="844550">
            <a:lnSpc>
              <a:spcPct val="100000"/>
            </a:lnSpc>
            <a:spcBef>
              <a:spcPct val="0"/>
            </a:spcBef>
            <a:spcAft>
              <a:spcPct val="35000"/>
            </a:spcAft>
            <a:buNone/>
          </a:pPr>
          <a:r>
            <a:rPr lang="en-GB" sz="1900" kern="1200"/>
            <a:t>Summaries </a:t>
          </a:r>
          <a:endParaRPr lang="en-US" sz="1900" kern="1200"/>
        </a:p>
      </dsp:txBody>
      <dsp:txXfrm>
        <a:off x="621137" y="2690169"/>
        <a:ext cx="4165442" cy="537781"/>
      </dsp:txXfrm>
    </dsp:sp>
    <dsp:sp modelId="{97706486-C14E-47BF-8235-4A6638D00B9D}">
      <dsp:nvSpPr>
        <dsp:cNvPr id="0" name=""/>
        <dsp:cNvSpPr/>
      </dsp:nvSpPr>
      <dsp:spPr>
        <a:xfrm>
          <a:off x="0" y="3362396"/>
          <a:ext cx="4786579" cy="53778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CB51C6-6567-4227-82BE-5F831EC7CD30}">
      <dsp:nvSpPr>
        <dsp:cNvPr id="0" name=""/>
        <dsp:cNvSpPr/>
      </dsp:nvSpPr>
      <dsp:spPr>
        <a:xfrm>
          <a:off x="162678" y="3483397"/>
          <a:ext cx="295779" cy="29577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FC845D9-52D9-40E8-8652-746503675FB9}">
      <dsp:nvSpPr>
        <dsp:cNvPr id="0" name=""/>
        <dsp:cNvSpPr/>
      </dsp:nvSpPr>
      <dsp:spPr>
        <a:xfrm>
          <a:off x="621137" y="3362396"/>
          <a:ext cx="4165442" cy="5377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6915" tIns="56915" rIns="56915" bIns="56915" numCol="1" spcCol="1270" anchor="ctr" anchorCtr="0">
          <a:noAutofit/>
        </a:bodyPr>
        <a:lstStyle/>
        <a:p>
          <a:pPr marL="0" lvl="0" indent="0" algn="l" defTabSz="844550">
            <a:lnSpc>
              <a:spcPct val="100000"/>
            </a:lnSpc>
            <a:spcBef>
              <a:spcPct val="0"/>
            </a:spcBef>
            <a:spcAft>
              <a:spcPct val="35000"/>
            </a:spcAft>
            <a:buNone/>
          </a:pPr>
          <a:r>
            <a:rPr lang="en-GB" sz="1900" kern="1200"/>
            <a:t>Flash cards</a:t>
          </a:r>
          <a:endParaRPr lang="en-US" sz="1900" kern="1200"/>
        </a:p>
      </dsp:txBody>
      <dsp:txXfrm>
        <a:off x="621137" y="3362396"/>
        <a:ext cx="4165442" cy="53778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hs.uk/live-well/sleep-and-tiredness/how-to-get-to-sleep/"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studentminds.org.uk/coronavirus_assessmentsandexams.html"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topuniversities.com/blog/how-not-cope-exam-stres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lang="en-GB" dirty="0"/>
          </a:p>
        </p:txBody>
      </p:sp>
    </p:spTree>
    <p:extLst>
      <p:ext uri="{BB962C8B-B14F-4D97-AF65-F5344CB8AC3E}">
        <p14:creationId xmlns:p14="http://schemas.microsoft.com/office/powerpoint/2010/main" val="2473465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Student discussion. Pass out </a:t>
            </a:r>
            <a:r>
              <a:rPr lang="en-GB" dirty="0" err="1"/>
              <a:t>postit</a:t>
            </a:r>
            <a:r>
              <a:rPr lang="en-GB" dirty="0"/>
              <a:t> notes, or use this </a:t>
            </a:r>
            <a:r>
              <a:rPr lang="en-GB" dirty="0" err="1"/>
              <a:t>padlet</a:t>
            </a:r>
            <a:r>
              <a:rPr lang="en-GB" dirty="0"/>
              <a:t> https://padlet.com/elizabethriley2/qa81bmg6xwo5dhui </a:t>
            </a:r>
          </a:p>
          <a:p>
            <a:r>
              <a:rPr lang="en-GB" dirty="0"/>
              <a:t>You may want them to work in pairs, individually or in small groups – this is up to you, you know the group the best.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1" i="0" dirty="0">
                <a:solidFill>
                  <a:srgbClr val="212B32"/>
                </a:solidFill>
                <a:effectLst/>
                <a:latin typeface="+mn-lt"/>
              </a:rPr>
              <a:t>Make a realistic revision schedule.</a:t>
            </a:r>
            <a:r>
              <a:rPr lang="en-GB" b="0" i="0" dirty="0">
                <a:solidFill>
                  <a:srgbClr val="212B32"/>
                </a:solidFill>
                <a:effectLst/>
                <a:latin typeface="+mn-lt"/>
              </a:rPr>
              <a:t> Work out how much you have to do and the time you have to do it in, then break it down into manageable chunks. Aim to do a few hours of revision each day, and mix up your subjects so you do not get bored.</a:t>
            </a:r>
          </a:p>
          <a:p>
            <a:pPr algn="l"/>
            <a:r>
              <a:rPr lang="en-GB" b="1" i="0" dirty="0">
                <a:solidFill>
                  <a:srgbClr val="212B32"/>
                </a:solidFill>
                <a:effectLst/>
                <a:latin typeface="+mn-lt"/>
              </a:rPr>
              <a:t>Find a revision style that suits you.</a:t>
            </a:r>
            <a:r>
              <a:rPr lang="en-GB" b="0" i="0" dirty="0">
                <a:solidFill>
                  <a:srgbClr val="212B32"/>
                </a:solidFill>
                <a:effectLst/>
                <a:latin typeface="+mn-lt"/>
              </a:rPr>
              <a:t> Studying alone in a quiet room suits some people, but not everyone likes working in silence. Try playing music quietly in the background, or revising with a friend (but do not let them distract you!).</a:t>
            </a:r>
          </a:p>
          <a:p>
            <a:pPr algn="l"/>
            <a:r>
              <a:rPr lang="en-GB" b="1" i="0" dirty="0">
                <a:solidFill>
                  <a:srgbClr val="212B32"/>
                </a:solidFill>
                <a:effectLst/>
                <a:latin typeface="+mn-lt"/>
              </a:rPr>
              <a:t>Customise your notes to make them more personal.</a:t>
            </a:r>
            <a:r>
              <a:rPr lang="en-GB" b="0" i="0" dirty="0">
                <a:solidFill>
                  <a:srgbClr val="212B32"/>
                </a:solidFill>
                <a:effectLst/>
                <a:latin typeface="+mn-lt"/>
              </a:rPr>
              <a:t> Experiment with colour coding, notes on postcards, diagrams or whatever helps you learn your topic.</a:t>
            </a:r>
          </a:p>
          <a:p>
            <a:pPr algn="l"/>
            <a:r>
              <a:rPr lang="en-GB" b="1" i="0" dirty="0">
                <a:solidFill>
                  <a:srgbClr val="212B32"/>
                </a:solidFill>
                <a:effectLst/>
                <a:latin typeface="+mn-lt"/>
              </a:rPr>
              <a:t>Make sure you understand everything.</a:t>
            </a:r>
            <a:r>
              <a:rPr lang="en-GB" b="0" i="0" dirty="0">
                <a:solidFill>
                  <a:srgbClr val="212B32"/>
                </a:solidFill>
                <a:effectLst/>
                <a:latin typeface="+mn-lt"/>
              </a:rPr>
              <a:t> If you come across something you do not understand, try to find a new source of information that will help you understand it. Just memorising it will not help you in your exam. Do not be afraid to ask your teacher or a friend for help if you need it.</a:t>
            </a:r>
          </a:p>
          <a:p>
            <a:pPr algn="l"/>
            <a:r>
              <a:rPr lang="en-GB" b="1" i="0" dirty="0">
                <a:solidFill>
                  <a:srgbClr val="212B32"/>
                </a:solidFill>
                <a:effectLst/>
                <a:latin typeface="+mn-lt"/>
              </a:rPr>
              <a:t>Look at past exam papers.</a:t>
            </a:r>
            <a:r>
              <a:rPr lang="en-GB" b="0" i="0" dirty="0">
                <a:solidFill>
                  <a:srgbClr val="212B32"/>
                </a:solidFill>
                <a:effectLst/>
                <a:latin typeface="+mn-lt"/>
              </a:rPr>
              <a:t> It means you can familiarise yourself with the layout and type of questions you'll be asked. Practise completing exam papers in the set time limit to improve your exam technique.</a:t>
            </a:r>
          </a:p>
          <a:p>
            <a:pPr algn="l"/>
            <a:r>
              <a:rPr lang="en-GB" b="1" i="0" dirty="0">
                <a:solidFill>
                  <a:srgbClr val="212B32"/>
                </a:solidFill>
                <a:effectLst/>
                <a:latin typeface="+mn-lt"/>
              </a:rPr>
              <a:t>Take regular short breaks.</a:t>
            </a:r>
            <a:r>
              <a:rPr lang="en-GB" b="0" i="0" dirty="0">
                <a:solidFill>
                  <a:srgbClr val="212B32"/>
                </a:solidFill>
                <a:effectLst/>
                <a:latin typeface="+mn-lt"/>
              </a:rPr>
              <a:t> Studying for hours and hours will only make you tired and ruin your concentration, which may make you even more anxious. A break every 45 to 60 minutes is about right.</a:t>
            </a:r>
          </a:p>
          <a:p>
            <a:pPr algn="l"/>
            <a:r>
              <a:rPr lang="en-GB" b="1" i="0" dirty="0">
                <a:solidFill>
                  <a:srgbClr val="212B32"/>
                </a:solidFill>
                <a:effectLst/>
                <a:latin typeface="+mn-lt"/>
              </a:rPr>
              <a:t>Reward yourself.</a:t>
            </a:r>
            <a:r>
              <a:rPr lang="en-GB" b="0" i="0" dirty="0">
                <a:solidFill>
                  <a:srgbClr val="212B32"/>
                </a:solidFill>
                <a:effectLst/>
                <a:latin typeface="+mn-lt"/>
              </a:rPr>
              <a:t> For example, you could take a long bath or watch a good movie once you have finished your revision session.</a:t>
            </a:r>
          </a:p>
          <a:p>
            <a:pPr algn="l"/>
            <a:r>
              <a:rPr lang="en-GB" b="1" i="0" dirty="0">
                <a:solidFill>
                  <a:srgbClr val="212B32"/>
                </a:solidFill>
                <a:effectLst/>
                <a:latin typeface="+mn-lt"/>
              </a:rPr>
              <a:t>Do something physical.</a:t>
            </a:r>
            <a:r>
              <a:rPr lang="en-GB" b="0" i="0" dirty="0">
                <a:solidFill>
                  <a:srgbClr val="212B32"/>
                </a:solidFill>
                <a:effectLst/>
                <a:latin typeface="+mn-lt"/>
              </a:rPr>
              <a:t>  When you're not revising, use your spare time to get away from your books and do something active. Exercise is good for taking your mind off stress and keeping you positive, and it will help you </a:t>
            </a:r>
            <a:r>
              <a:rPr lang="en-GB" b="0" i="0" dirty="0">
                <a:solidFill>
                  <a:srgbClr val="005EB8"/>
                </a:solidFill>
                <a:effectLst/>
                <a:latin typeface="+mn-lt"/>
                <a:hlinkClick r:id="rId3"/>
              </a:rPr>
              <a:t>sleep better</a:t>
            </a:r>
            <a:r>
              <a:rPr lang="en-GB" b="0" i="0" dirty="0">
                <a:solidFill>
                  <a:srgbClr val="212B32"/>
                </a:solidFill>
                <a:effectLst/>
                <a:latin typeface="+mn-lt"/>
              </a:rPr>
              <a:t>.</a:t>
            </a:r>
          </a:p>
          <a:p>
            <a:pPr algn="l"/>
            <a:r>
              <a:rPr lang="en-GB" b="1" i="0" dirty="0">
                <a:solidFill>
                  <a:srgbClr val="212B32"/>
                </a:solidFill>
                <a:effectLst/>
                <a:latin typeface="+mn-lt"/>
              </a:rPr>
              <a:t>Ask for help.</a:t>
            </a:r>
            <a:r>
              <a:rPr lang="en-GB" b="0" i="0" dirty="0">
                <a:solidFill>
                  <a:srgbClr val="212B32"/>
                </a:solidFill>
                <a:effectLst/>
                <a:latin typeface="+mn-lt"/>
              </a:rPr>
              <a:t> If you're feeling stressed, it's important to talk to someone you trust, such as a family member, teacher or a friend. Lots of people find exams difficult to deal with, so do not be embarrassed to ask for support.</a:t>
            </a:r>
          </a:p>
          <a:p>
            <a:endParaRPr lang="en-GB" dirty="0">
              <a:latin typeface="+mn-lt"/>
            </a:endParaRPr>
          </a:p>
          <a:p>
            <a:pPr marL="0" lvl="0" indent="0" algn="l" rtl="0">
              <a:spcBef>
                <a:spcPts val="0"/>
              </a:spcBef>
              <a:spcAft>
                <a:spcPts val="0"/>
              </a:spcAft>
              <a:buNone/>
            </a:pPr>
            <a:endParaRPr dirty="0">
              <a:latin typeface="+mn-lt"/>
            </a:endParaRPr>
          </a:p>
        </p:txBody>
      </p:sp>
    </p:spTree>
    <p:extLst>
      <p:ext uri="{BB962C8B-B14F-4D97-AF65-F5344CB8AC3E}">
        <p14:creationId xmlns:p14="http://schemas.microsoft.com/office/powerpoint/2010/main" val="742161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417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b="0" i="0" dirty="0">
                <a:solidFill>
                  <a:srgbClr val="2A2A2A"/>
                </a:solidFill>
                <a:effectLst/>
                <a:latin typeface="+mn-lt"/>
              </a:rPr>
              <a:t>Working towards exams can creating feelings of worry and being under pressure. However there are a range of things that you can do to help deal with the stress that you might be feeling... </a:t>
            </a:r>
          </a:p>
          <a:p>
            <a:pPr algn="l" rtl="0" fontAlgn="t"/>
            <a:br>
              <a:rPr lang="en-GB" b="0" i="0" u="none" strike="noStrike" dirty="0">
                <a:solidFill>
                  <a:srgbClr val="2A2A2A"/>
                </a:solidFill>
                <a:effectLst/>
                <a:latin typeface="+mn-lt"/>
                <a:hlinkClick r:id="rId3"/>
              </a:rPr>
            </a:br>
            <a:r>
              <a:rPr lang="en-GB" b="1" i="0" dirty="0">
                <a:solidFill>
                  <a:srgbClr val="2A2A2A"/>
                </a:solidFill>
                <a:effectLst/>
                <a:latin typeface="+mn-lt"/>
              </a:rPr>
              <a:t>1. Keep it in perspective</a:t>
            </a:r>
            <a:endParaRPr lang="en-GB" b="0" i="0" dirty="0">
              <a:solidFill>
                <a:srgbClr val="2A2A2A"/>
              </a:solidFill>
              <a:effectLst/>
              <a:latin typeface="+mn-lt"/>
            </a:endParaRPr>
          </a:p>
          <a:p>
            <a:pPr algn="l">
              <a:buFont typeface="Arial" panose="020B0604020202020204" pitchFamily="34" charset="0"/>
              <a:buChar char="•"/>
            </a:pPr>
            <a:r>
              <a:rPr lang="en-GB" b="0" i="0" dirty="0">
                <a:solidFill>
                  <a:srgbClr val="FFFFFF"/>
                </a:solidFill>
                <a:effectLst/>
                <a:latin typeface="+mn-lt"/>
              </a:rPr>
              <a:t>Lots of people will tell you this, because it's true - exams aren't everything. Whatever happens in your exams, you can still be successful in life afterwards. So if you don't do as well as you'd hoped, try to keep things in perspective.</a:t>
            </a:r>
          </a:p>
          <a:p>
            <a:pPr algn="l">
              <a:buFont typeface="Arial" panose="020B0604020202020204" pitchFamily="34" charset="0"/>
              <a:buChar char="•"/>
            </a:pPr>
            <a:r>
              <a:rPr lang="en-GB" b="0" i="0" dirty="0">
                <a:solidFill>
                  <a:srgbClr val="FFFFFF"/>
                </a:solidFill>
                <a:effectLst/>
                <a:latin typeface="+mn-lt"/>
              </a:rPr>
              <a:t>Employers don't just look at your exam scores. They're just as interested in your attitude, your transferable skills and how well you'll get on with other people.</a:t>
            </a:r>
          </a:p>
          <a:p>
            <a:pPr algn="l">
              <a:buFont typeface="Arial" panose="020B0604020202020204" pitchFamily="34" charset="0"/>
              <a:buChar char="•"/>
            </a:pPr>
            <a:r>
              <a:rPr lang="en-GB" b="0" i="0" dirty="0">
                <a:solidFill>
                  <a:srgbClr val="FFFFFF"/>
                </a:solidFill>
                <a:effectLst/>
                <a:latin typeface="+mn-lt"/>
              </a:rPr>
              <a:t>Exam success doesn't define you as a person. Everyone copes differently in different situations and there's so much more to your personality than how well you can respond to an exam.</a:t>
            </a:r>
          </a:p>
          <a:p>
            <a:pPr algn="l">
              <a:buFont typeface="Arial" panose="020B0604020202020204" pitchFamily="34" charset="0"/>
              <a:buChar char="•"/>
            </a:pPr>
            <a:r>
              <a:rPr lang="en-GB" b="0" i="0" dirty="0">
                <a:solidFill>
                  <a:srgbClr val="FFFFFF"/>
                </a:solidFill>
                <a:effectLst/>
                <a:latin typeface="+mn-lt"/>
              </a:rPr>
              <a:t>Think about how far you've come already. You've already done incredibly well to get to college, and stopping or failing exams at this point isn't 'throwing away' your past success.</a:t>
            </a:r>
          </a:p>
          <a:p>
            <a:pPr algn="l">
              <a:buFont typeface="Arial" panose="020B0604020202020204" pitchFamily="34" charset="0"/>
              <a:buChar char="•"/>
            </a:pPr>
            <a:r>
              <a:rPr lang="en-GB" b="0" i="0" dirty="0">
                <a:solidFill>
                  <a:srgbClr val="FFFFFF"/>
                </a:solidFill>
                <a:effectLst/>
                <a:latin typeface="+mn-lt"/>
              </a:rPr>
              <a:t>Once you've done an exam, try to forget about it. There's nothing you can do about it, and worrying won't change your mark.</a:t>
            </a:r>
          </a:p>
          <a:p>
            <a:pPr algn="l">
              <a:buFont typeface="Arial" panose="020B0604020202020204" pitchFamily="34" charset="0"/>
              <a:buNone/>
            </a:pPr>
            <a:endParaRPr lang="en-GB" b="0" i="0" dirty="0">
              <a:solidFill>
                <a:srgbClr val="FFFFFF"/>
              </a:solidFill>
              <a:effectLst/>
              <a:latin typeface="+mn-lt"/>
            </a:endParaRPr>
          </a:p>
          <a:p>
            <a:pPr algn="l"/>
            <a:r>
              <a:rPr lang="en-GB" b="1" i="0" dirty="0">
                <a:solidFill>
                  <a:srgbClr val="2A2A2A"/>
                </a:solidFill>
                <a:effectLst/>
                <a:latin typeface="+mn-lt"/>
              </a:rPr>
              <a:t>2. Get that organised feeling</a:t>
            </a:r>
            <a:endParaRPr lang="en-GB" b="0" i="0" dirty="0">
              <a:solidFill>
                <a:srgbClr val="2A2A2A"/>
              </a:solidFill>
              <a:effectLst/>
              <a:latin typeface="+mn-lt"/>
            </a:endParaRPr>
          </a:p>
          <a:p>
            <a:pPr algn="l">
              <a:buFont typeface="Arial" panose="020B0604020202020204" pitchFamily="34" charset="0"/>
              <a:buChar char="•"/>
            </a:pPr>
            <a:r>
              <a:rPr lang="en-GB" b="0" i="0" dirty="0">
                <a:solidFill>
                  <a:srgbClr val="FFFFFF"/>
                </a:solidFill>
                <a:effectLst/>
                <a:latin typeface="+mn-lt"/>
              </a:rPr>
              <a:t>Picture your exams as a time-bound project. Are the exams 60 days away? That's your 60-day challenge. Best of all, there's a definite end point.</a:t>
            </a:r>
          </a:p>
          <a:p>
            <a:pPr algn="l">
              <a:buFont typeface="Arial" panose="020B0604020202020204" pitchFamily="34" charset="0"/>
              <a:buChar char="•"/>
            </a:pPr>
            <a:r>
              <a:rPr lang="en-GB" b="0" i="0" dirty="0">
                <a:solidFill>
                  <a:srgbClr val="FFFFFF"/>
                </a:solidFill>
                <a:effectLst/>
                <a:latin typeface="+mn-lt"/>
              </a:rPr>
              <a:t>Work out the basics: which exams you have, how the marks are allocated, and how much you have to learn for each one. Don't expect to learn everything; but having in mind where you'll get the marks can help you prioritise.</a:t>
            </a:r>
          </a:p>
          <a:p>
            <a:pPr algn="l">
              <a:buFont typeface="Arial" panose="020B0604020202020204" pitchFamily="34" charset="0"/>
              <a:buChar char="•"/>
            </a:pPr>
            <a:r>
              <a:rPr lang="en-GB" b="0" i="0" dirty="0">
                <a:solidFill>
                  <a:srgbClr val="FFFFFF"/>
                </a:solidFill>
                <a:effectLst/>
                <a:latin typeface="+mn-lt"/>
              </a:rPr>
              <a:t>Break your revision down into small chunks, and form a plan. Once you've got a plan, you won't have any more dilemmas at the start of the day about what to work on.</a:t>
            </a:r>
          </a:p>
          <a:p>
            <a:pPr algn="l">
              <a:buFont typeface="Arial" panose="020B0604020202020204" pitchFamily="34" charset="0"/>
              <a:buChar char="•"/>
            </a:pPr>
            <a:r>
              <a:rPr lang="en-GB" b="0" i="0" dirty="0">
                <a:solidFill>
                  <a:srgbClr val="FFFFFF"/>
                </a:solidFill>
                <a:effectLst/>
                <a:latin typeface="+mn-lt"/>
              </a:rPr>
              <a:t>Schedule in plenty of free time to unwind, and protect this time. Nobody can work all day every day. If you give yourself plenty of rest you can do the same amount of work in half the time or less.</a:t>
            </a:r>
          </a:p>
          <a:p>
            <a:pPr algn="l">
              <a:buFont typeface="Arial" panose="020B0604020202020204" pitchFamily="34" charset="0"/>
              <a:buChar char="•"/>
            </a:pPr>
            <a:r>
              <a:rPr lang="en-GB" b="0" i="0" dirty="0">
                <a:solidFill>
                  <a:srgbClr val="FFFFFF"/>
                </a:solidFill>
                <a:effectLst/>
                <a:latin typeface="+mn-lt"/>
              </a:rPr>
              <a:t>Equally, don't panic if you go slightly off schedule - tomorrow is another day.</a:t>
            </a:r>
          </a:p>
          <a:p>
            <a:pPr algn="l">
              <a:buFont typeface="Arial" panose="020B0604020202020204" pitchFamily="34" charset="0"/>
              <a:buNone/>
            </a:pPr>
            <a:endParaRPr lang="en-GB" b="0" i="0" dirty="0">
              <a:solidFill>
                <a:srgbClr val="FFFFFF"/>
              </a:solidFill>
              <a:effectLst/>
              <a:latin typeface="+mn-lt"/>
            </a:endParaRPr>
          </a:p>
          <a:p>
            <a:pPr algn="l"/>
            <a:r>
              <a:rPr lang="en-GB" b="1" i="0" dirty="0">
                <a:solidFill>
                  <a:srgbClr val="2A2A2A"/>
                </a:solidFill>
                <a:effectLst/>
                <a:latin typeface="+mn-lt"/>
              </a:rPr>
              <a:t>3. Get into some good habits</a:t>
            </a:r>
            <a:br>
              <a:rPr lang="en-GB" b="0" i="0" dirty="0">
                <a:solidFill>
                  <a:srgbClr val="2A2A2A"/>
                </a:solidFill>
                <a:effectLst/>
                <a:latin typeface="+mn-lt"/>
              </a:rPr>
            </a:br>
            <a:r>
              <a:rPr lang="en-GB" b="0" i="0" dirty="0">
                <a:solidFill>
                  <a:srgbClr val="FFFFFF"/>
                </a:solidFill>
                <a:effectLst/>
                <a:latin typeface="+mn-lt"/>
              </a:rPr>
              <a:t>These habits will help you concentrate as well as reducing stress:</a:t>
            </a:r>
          </a:p>
          <a:p>
            <a:pPr algn="l">
              <a:buFont typeface="Arial" panose="020B0604020202020204" pitchFamily="34" charset="0"/>
              <a:buChar char="•"/>
            </a:pPr>
            <a:r>
              <a:rPr lang="en-GB" b="0" i="0" dirty="0">
                <a:solidFill>
                  <a:srgbClr val="FFFFFF"/>
                </a:solidFill>
                <a:effectLst/>
                <a:latin typeface="+mn-lt"/>
              </a:rPr>
              <a:t>Take frequent breaks. Psychologists say we can only concentrate properly for 30-45 minutes. You could use a technique like Pomodoro, that helps you to take regular breaks. When you do take a break make sure you don’t stay at your desk, you could go for a walk or even just make a cup of tea!</a:t>
            </a:r>
          </a:p>
          <a:p>
            <a:pPr algn="l">
              <a:buFont typeface="Arial" panose="020B0604020202020204" pitchFamily="34" charset="0"/>
              <a:buChar char="•"/>
            </a:pPr>
            <a:r>
              <a:rPr lang="en-GB" b="0" i="0" dirty="0">
                <a:solidFill>
                  <a:srgbClr val="FFFFFF"/>
                </a:solidFill>
                <a:effectLst/>
                <a:latin typeface="+mn-lt"/>
              </a:rPr>
              <a:t>Eat well. Keep a good blood sugars level to avoid highs and lows of energy, by eating slow-release foods like bread, rice, pasta, fruit and veg.</a:t>
            </a:r>
          </a:p>
          <a:p>
            <a:pPr algn="l">
              <a:buFont typeface="Arial" panose="020B0604020202020204" pitchFamily="34" charset="0"/>
              <a:buChar char="•"/>
            </a:pPr>
            <a:r>
              <a:rPr lang="en-GB" b="0" i="0" dirty="0">
                <a:solidFill>
                  <a:srgbClr val="FFFFFF"/>
                </a:solidFill>
                <a:effectLst/>
                <a:latin typeface="+mn-lt"/>
              </a:rPr>
              <a:t>Drink lots of water. People often underestimate how much hydration helps!</a:t>
            </a:r>
          </a:p>
          <a:p>
            <a:pPr algn="l">
              <a:buFont typeface="Arial" panose="020B0604020202020204" pitchFamily="34" charset="0"/>
              <a:buChar char="•"/>
            </a:pPr>
            <a:r>
              <a:rPr lang="en-GB" b="0" i="0" dirty="0">
                <a:solidFill>
                  <a:srgbClr val="FFFFFF"/>
                </a:solidFill>
                <a:effectLst/>
                <a:latin typeface="+mn-lt"/>
              </a:rPr>
              <a:t>Think about when and where you work best. Not everyone is a morning person, and some people don’t find the library a productive place to work. There's no one best place or time to work - it's about what works for you.</a:t>
            </a:r>
          </a:p>
          <a:p>
            <a:pPr algn="l">
              <a:buFont typeface="Arial" panose="020B0604020202020204" pitchFamily="34" charset="0"/>
              <a:buChar char="•"/>
            </a:pPr>
            <a:r>
              <a:rPr lang="en-GB" b="0" i="0" dirty="0">
                <a:solidFill>
                  <a:srgbClr val="FFFFFF"/>
                </a:solidFill>
                <a:effectLst/>
                <a:latin typeface="+mn-lt"/>
              </a:rPr>
              <a:t>Keep active. Even a short walk will do. Exercising is one of the quickest and most effective ways to de-stress. Fresh air will clear your head and perk you up.</a:t>
            </a:r>
          </a:p>
          <a:p>
            <a:pPr algn="l">
              <a:buFont typeface="Arial" panose="020B0604020202020204" pitchFamily="34" charset="0"/>
              <a:buChar char="•"/>
            </a:pPr>
            <a:r>
              <a:rPr lang="en-GB" b="0" i="0" dirty="0">
                <a:solidFill>
                  <a:srgbClr val="FFFFFF"/>
                </a:solidFill>
                <a:effectLst/>
                <a:latin typeface="+mn-lt"/>
              </a:rPr>
              <a:t>Try to get about 8 hours' sleep a night. If you're stressed about not being able to sleep, there are lots of ways to aid a good night's sleep.</a:t>
            </a:r>
          </a:p>
          <a:p>
            <a:pPr algn="l">
              <a:buFont typeface="Arial" panose="020B0604020202020204" pitchFamily="34" charset="0"/>
              <a:buChar char="•"/>
            </a:pPr>
            <a:r>
              <a:rPr lang="en-GB" b="0" i="0" dirty="0">
                <a:solidFill>
                  <a:srgbClr val="FFFFFF"/>
                </a:solidFill>
                <a:effectLst/>
                <a:latin typeface="+mn-lt"/>
              </a:rPr>
              <a:t>Find activities that help you relax. Maybe it's a hot bath, watching a TV show, or a creative activity. Schedule this down-time into your timetable.</a:t>
            </a:r>
          </a:p>
          <a:p>
            <a:endParaRPr lang="en-GB" dirty="0">
              <a:latin typeface="+mn-lt"/>
            </a:endParaRPr>
          </a:p>
          <a:p>
            <a:pPr algn="l"/>
            <a:r>
              <a:rPr lang="en-GB" b="1" i="0" dirty="0">
                <a:solidFill>
                  <a:srgbClr val="2A2A2A"/>
                </a:solidFill>
                <a:effectLst/>
                <a:latin typeface="+mn-lt"/>
              </a:rPr>
              <a:t>4. Avoid bad habits</a:t>
            </a:r>
            <a:endParaRPr lang="en-GB" b="0" i="0" dirty="0">
              <a:solidFill>
                <a:srgbClr val="2A2A2A"/>
              </a:solidFill>
              <a:effectLst/>
              <a:latin typeface="+mn-lt"/>
            </a:endParaRPr>
          </a:p>
          <a:p>
            <a:pPr algn="l">
              <a:buFont typeface="Arial" panose="020B0604020202020204" pitchFamily="34" charset="0"/>
              <a:buChar char="•"/>
            </a:pPr>
            <a:r>
              <a:rPr lang="en-GB" b="0" i="0" dirty="0">
                <a:solidFill>
                  <a:srgbClr val="FFFFFF"/>
                </a:solidFill>
                <a:effectLst/>
                <a:latin typeface="+mn-lt"/>
              </a:rPr>
              <a:t>Check out this brilliant </a:t>
            </a:r>
            <a:r>
              <a:rPr lang="en-GB" b="0" i="0" u="none" strike="noStrike" dirty="0">
                <a:solidFill>
                  <a:srgbClr val="FFFFFF"/>
                </a:solidFill>
                <a:effectLst/>
                <a:latin typeface="+mn-lt"/>
                <a:hlinkClick r:id="rId4"/>
              </a:rPr>
              <a:t>article</a:t>
            </a:r>
            <a:r>
              <a:rPr lang="en-GB" b="0" i="0" dirty="0">
                <a:solidFill>
                  <a:srgbClr val="FFFFFF"/>
                </a:solidFill>
                <a:effectLst/>
                <a:latin typeface="+mn-lt"/>
              </a:rPr>
              <a:t> on how NOT to cope with exam stress. Here are some highlights:</a:t>
            </a:r>
          </a:p>
          <a:p>
            <a:pPr algn="l">
              <a:buFont typeface="Arial" panose="020B0604020202020204" pitchFamily="34" charset="0"/>
              <a:buChar char="•"/>
            </a:pPr>
            <a:r>
              <a:rPr lang="en-GB" b="0" i="0" dirty="0">
                <a:solidFill>
                  <a:srgbClr val="FFFFFF"/>
                </a:solidFill>
                <a:effectLst/>
                <a:latin typeface="+mn-lt"/>
              </a:rPr>
              <a:t>Don't set yourself ridiculous goals. Nobody can revise 10 topics in a day! Avoid setting the day up to be a disappointment.</a:t>
            </a:r>
          </a:p>
          <a:p>
            <a:pPr algn="l">
              <a:buFont typeface="Arial" panose="020B0604020202020204" pitchFamily="34" charset="0"/>
              <a:buChar char="•"/>
            </a:pPr>
            <a:r>
              <a:rPr lang="en-GB" b="0" i="0" dirty="0">
                <a:solidFill>
                  <a:srgbClr val="FFFFFF"/>
                </a:solidFill>
                <a:effectLst/>
                <a:latin typeface="+mn-lt"/>
              </a:rPr>
              <a:t>Don't cut out all the enjoyment from your life. It's tempting to decide you'll just knuckle down to work and "focus", but this is counterproductive - it's impossible to focus without giving your brain rest by doing other activities.</a:t>
            </a:r>
          </a:p>
          <a:p>
            <a:pPr algn="l">
              <a:buFont typeface="Arial" panose="020B0604020202020204" pitchFamily="34" charset="0"/>
              <a:buChar char="•"/>
            </a:pPr>
            <a:r>
              <a:rPr lang="en-GB" b="0" i="0" dirty="0">
                <a:solidFill>
                  <a:srgbClr val="FFFFFF"/>
                </a:solidFill>
                <a:effectLst/>
                <a:latin typeface="+mn-lt"/>
              </a:rPr>
              <a:t>Avoid stimulants. Caffeine, alcohol and drugs impede your energy and concentration in the long term. It'll also make it more difficult to get that much-needed sleep.</a:t>
            </a:r>
          </a:p>
          <a:p>
            <a:endParaRPr lang="en-GB" dirty="0">
              <a:latin typeface="+mn-lt"/>
            </a:endParaRPr>
          </a:p>
          <a:p>
            <a:pPr algn="l"/>
            <a:r>
              <a:rPr lang="en-GB" b="1" i="0" dirty="0">
                <a:solidFill>
                  <a:srgbClr val="2A2A2A"/>
                </a:solidFill>
                <a:effectLst/>
                <a:latin typeface="+mn-lt"/>
              </a:rPr>
              <a:t>5. Get support from friends and family</a:t>
            </a:r>
          </a:p>
          <a:p>
            <a:pPr algn="l">
              <a:buFont typeface="Arial" panose="020B0604020202020204" pitchFamily="34" charset="0"/>
              <a:buChar char="•"/>
            </a:pPr>
            <a:r>
              <a:rPr lang="en-GB" b="0" i="0" dirty="0">
                <a:solidFill>
                  <a:srgbClr val="FFFFFF"/>
                </a:solidFill>
                <a:effectLst/>
                <a:latin typeface="+mn-lt"/>
              </a:rPr>
              <a:t>Don't be put off by friends saying that they are doing huge amounts of revision. As already mentioned, that's probably not actually a productive or efficient way of working long term. One of the key reasons people feel exam stress is due to comparing themselves to other people.</a:t>
            </a:r>
          </a:p>
          <a:p>
            <a:pPr algn="l">
              <a:buFont typeface="Arial" panose="020B0604020202020204" pitchFamily="34" charset="0"/>
              <a:buChar char="•"/>
            </a:pPr>
            <a:r>
              <a:rPr lang="en-GB" b="0" i="0" dirty="0">
                <a:solidFill>
                  <a:srgbClr val="FFFFFF"/>
                </a:solidFill>
                <a:effectLst/>
                <a:latin typeface="+mn-lt"/>
              </a:rPr>
              <a:t>If you can, discuss with your parents what they are expecting you to achieve. Parents with steep or unrealistic expectations will just add unnecessary pressure. It's helpful to let them know what you think you have the capacity to achieve, and to insist that the best way to get there is to have support from your parents, not pressure.</a:t>
            </a:r>
          </a:p>
          <a:p>
            <a:pPr algn="l">
              <a:buFont typeface="Arial" panose="020B0604020202020204" pitchFamily="34" charset="0"/>
              <a:buChar char="•"/>
            </a:pPr>
            <a:r>
              <a:rPr lang="en-GB" b="0" i="0" dirty="0">
                <a:solidFill>
                  <a:srgbClr val="FFFFFF"/>
                </a:solidFill>
                <a:effectLst/>
                <a:latin typeface="+mn-lt"/>
              </a:rPr>
              <a:t>If you're feeling really worried or anxious, chat to a good friend, family member, or tutor. It helps to get it out of your system, and they may well be able to help think about practical strategies to deal with exam stress.</a:t>
            </a:r>
          </a:p>
          <a:p>
            <a:endParaRPr lang="en-GB" dirty="0">
              <a:latin typeface="+mn-lt"/>
            </a:endParaRPr>
          </a:p>
          <a:p>
            <a:pPr marL="0" lvl="0" indent="0" algn="l" rtl="0">
              <a:spcBef>
                <a:spcPts val="0"/>
              </a:spcBef>
              <a:spcAft>
                <a:spcPts val="0"/>
              </a:spcAft>
              <a:buNone/>
            </a:pPr>
            <a:endParaRPr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Student discussion. Pass out </a:t>
            </a:r>
            <a:r>
              <a:rPr lang="en-GB" dirty="0" err="1"/>
              <a:t>postit</a:t>
            </a:r>
            <a:r>
              <a:rPr lang="en-GB" dirty="0"/>
              <a:t> notes, or use this </a:t>
            </a:r>
            <a:r>
              <a:rPr lang="en-GB" dirty="0" err="1"/>
              <a:t>padlet</a:t>
            </a:r>
            <a:r>
              <a:rPr lang="en-GB" dirty="0"/>
              <a:t> https://padlet.com/elizabethriley2/qa81bmg6xwo5dhui </a:t>
            </a:r>
          </a:p>
          <a:p>
            <a:r>
              <a:rPr lang="en-GB" dirty="0"/>
              <a:t>You may want them to work in pairs, individually or in small groups – this is up to you, you know the group the best. </a:t>
            </a:r>
          </a:p>
        </p:txBody>
      </p:sp>
    </p:spTree>
    <p:extLst>
      <p:ext uri="{BB962C8B-B14F-4D97-AF65-F5344CB8AC3E}">
        <p14:creationId xmlns:p14="http://schemas.microsoft.com/office/powerpoint/2010/main" val="2495998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t>Do they have anything else to add to this list? </a:t>
            </a:r>
          </a:p>
        </p:txBody>
      </p:sp>
    </p:spTree>
    <p:extLst>
      <p:ext uri="{BB962C8B-B14F-4D97-AF65-F5344CB8AC3E}">
        <p14:creationId xmlns:p14="http://schemas.microsoft.com/office/powerpoint/2010/main" val="3999056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272509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5" r:id="rId6"/>
    <p:sldLayoutId id="2147483672" r:id="rId7"/>
    <p:sldLayoutId id="2147483673" r:id="rId8"/>
    <p:sldLayoutId id="2147483674" r:id="rId9"/>
    <p:sldLayoutId id="2147483675" r:id="rId10"/>
    <p:sldLayoutId id="2147483676" r:id="rId11"/>
    <p:sldLayoutId id="214748367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WDKQxi0_Ogc" TargetMode="External"/><Relationship Id="rId2" Type="http://schemas.openxmlformats.org/officeDocument/2006/relationships/slideLayout" Target="../slideLayouts/slideLayout3.xml"/><Relationship Id="rId1" Type="http://schemas.openxmlformats.org/officeDocument/2006/relationships/video" Target="https://www.youtube.com/embed/WDKQxi0_Ogc?feature=oembed" TargetMode="Externa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34.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jC6owPfW_Uw" TargetMode="External"/><Relationship Id="rId2" Type="http://schemas.openxmlformats.org/officeDocument/2006/relationships/slideLayout" Target="../slideLayouts/slideLayout3.xml"/><Relationship Id="rId1" Type="http://schemas.openxmlformats.org/officeDocument/2006/relationships/video" Target="https://www.youtube.com/embed/jC6owPfW_Uw?feature=oembed" TargetMode="Externa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STAYING THE COURSE</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February/March</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STUDENT EDITION</a:t>
            </a:r>
          </a:p>
        </p:txBody>
      </p:sp>
      <p:pic>
        <p:nvPicPr>
          <p:cNvPr id="4" name="Picture 3">
            <a:extLst>
              <a:ext uri="{FF2B5EF4-FFF2-40B4-BE49-F238E27FC236}">
                <a16:creationId xmlns:a16="http://schemas.microsoft.com/office/drawing/2014/main" id="{D50BC497-A20E-4448-A1B1-F7ACF0C06BC9}"/>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5075349" y="741014"/>
            <a:ext cx="2871657" cy="4404406"/>
          </a:xfrm>
          <a:prstGeom prst="rect">
            <a:avLst/>
          </a:prstGeom>
        </p:spPr>
      </p:pic>
      <p:sp>
        <p:nvSpPr>
          <p:cNvPr id="755" name="Google Shape;755;p33"/>
          <p:cNvSpPr/>
          <p:nvPr/>
        </p:nvSpPr>
        <p:spPr>
          <a:xfrm>
            <a:off x="7626842" y="1422555"/>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2" name="Online Media 1" title="How to revise | BBC Newsbeat">
            <a:hlinkClick r:id="" action="ppaction://media"/>
            <a:extLst>
              <a:ext uri="{FF2B5EF4-FFF2-40B4-BE49-F238E27FC236}">
                <a16:creationId xmlns:a16="http://schemas.microsoft.com/office/drawing/2014/main" id="{BCA6395A-97CE-450F-9031-1710ED10F558}"/>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bg2"/>
            </a:solidFill>
            <a:miter lim="800000"/>
          </a:ln>
        </p:spPr>
      </p:pic>
    </p:spTree>
    <p:extLst>
      <p:ext uri="{BB962C8B-B14F-4D97-AF65-F5344CB8AC3E}">
        <p14:creationId xmlns:p14="http://schemas.microsoft.com/office/powerpoint/2010/main" val="209519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20000" y="1360967"/>
            <a:ext cx="3040014"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TIPS</a:t>
            </a:r>
            <a:br>
              <a:rPr lang="en-GB" sz="3600" dirty="0"/>
            </a:br>
            <a:r>
              <a:rPr lang="en-GB" sz="3200" dirty="0"/>
              <a:t>Tried and tested revision methods</a:t>
            </a:r>
            <a:endParaRPr sz="3600" dirty="0"/>
          </a:p>
        </p:txBody>
      </p:sp>
      <p:graphicFrame>
        <p:nvGraphicFramePr>
          <p:cNvPr id="19" name="Content Placeholder 2">
            <a:extLst>
              <a:ext uri="{FF2B5EF4-FFF2-40B4-BE49-F238E27FC236}">
                <a16:creationId xmlns:a16="http://schemas.microsoft.com/office/drawing/2014/main" id="{BE41D338-1613-4A3B-9AD7-E8B75B3EE88C}"/>
              </a:ext>
            </a:extLst>
          </p:cNvPr>
          <p:cNvGraphicFramePr>
            <a:graphicFrameLocks/>
          </p:cNvGraphicFramePr>
          <p:nvPr>
            <p:extLst>
              <p:ext uri="{D42A27DB-BD31-4B8C-83A1-F6EECF244321}">
                <p14:modId xmlns:p14="http://schemas.microsoft.com/office/powerpoint/2010/main" val="2253615487"/>
              </p:ext>
            </p:extLst>
          </p:nvPr>
        </p:nvGraphicFramePr>
        <p:xfrm>
          <a:off x="4023360" y="621030"/>
          <a:ext cx="4786580" cy="3901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44089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8E3DE307-2AE8-43E0-B147-94D1F09A5CFB}"/>
              </a:ext>
            </a:extLst>
          </p:cNvPr>
          <p:cNvPicPr>
            <a:picLocks noChangeAspect="1"/>
          </p:cNvPicPr>
          <p:nvPr/>
        </p:nvPicPr>
        <p:blipFill rotWithShape="1">
          <a:blip r:embed="rId3"/>
          <a:srcRect r="-50"/>
          <a:stretch/>
        </p:blipFill>
        <p:spPr>
          <a:xfrm>
            <a:off x="938680" y="0"/>
            <a:ext cx="7501336" cy="5143500"/>
          </a:xfrm>
          <a:prstGeom prst="rect">
            <a:avLst/>
          </a:prstGeom>
          <a:noFill/>
          <a:ln>
            <a:noFill/>
          </a:ln>
        </p:spPr>
      </p:pic>
    </p:spTree>
    <p:extLst>
      <p:ext uri="{BB962C8B-B14F-4D97-AF65-F5344CB8AC3E}">
        <p14:creationId xmlns:p14="http://schemas.microsoft.com/office/powerpoint/2010/main" val="2020257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TAKEAWAY</a:t>
            </a:r>
          </a:p>
        </p:txBody>
      </p:sp>
      <p:sp>
        <p:nvSpPr>
          <p:cNvPr id="831" name="Google Shape;831;p38"/>
          <p:cNvSpPr txBox="1">
            <a:spLocks noGrp="1"/>
          </p:cNvSpPr>
          <p:nvPr>
            <p:ph type="subTitle" idx="1"/>
          </p:nvPr>
        </p:nvSpPr>
        <p:spPr>
          <a:xfrm>
            <a:off x="719999" y="2233487"/>
            <a:ext cx="3474965" cy="203373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are you going to try? </a:t>
            </a:r>
          </a:p>
        </p:txBody>
      </p:sp>
      <p:sp>
        <p:nvSpPr>
          <p:cNvPr id="832" name="Google Shape;832;p38"/>
          <p:cNvSpPr txBox="1">
            <a:spLocks noGrp="1"/>
          </p:cNvSpPr>
          <p:nvPr>
            <p:ph type="title"/>
          </p:nvPr>
        </p:nvSpPr>
        <p:spPr>
          <a:xfrm>
            <a:off x="719999" y="1268631"/>
            <a:ext cx="4603367" cy="49637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Commit to trying at least one thing. </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picture containing food, paper, dish&#10;&#10;Description automatically generated">
            <a:extLst>
              <a:ext uri="{FF2B5EF4-FFF2-40B4-BE49-F238E27FC236}">
                <a16:creationId xmlns:a16="http://schemas.microsoft.com/office/drawing/2014/main" id="{C501A859-3001-44D1-ABC0-F07AD1D73FF1}"/>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826135" y="1132146"/>
            <a:ext cx="3353818" cy="335381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a:alphaModFix amt="20000"/>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a:alphaModFix amt="20000"/>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a:alphaModFix amt="35000"/>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1" name="Google Shape;791;p35"/>
          <p:cNvSpPr txBox="1">
            <a:spLocks noGrp="1"/>
          </p:cNvSpPr>
          <p:nvPr>
            <p:ph type="ctrTitle" idx="17"/>
          </p:nvPr>
        </p:nvSpPr>
        <p:spPr>
          <a:xfrm>
            <a:off x="3639600" y="2645619"/>
            <a:ext cx="2090700" cy="32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dirty="0"/>
              <a:t>PREPARATION</a:t>
            </a:r>
          </a:p>
        </p:txBody>
      </p:sp>
      <p:sp>
        <p:nvSpPr>
          <p:cNvPr id="792" name="Google Shape;792;p35"/>
          <p:cNvSpPr txBox="1">
            <a:spLocks noGrp="1"/>
          </p:cNvSpPr>
          <p:nvPr>
            <p:ph type="subTitle" idx="18"/>
          </p:nvPr>
        </p:nvSpPr>
        <p:spPr>
          <a:xfrm>
            <a:off x="3639600" y="2849886"/>
            <a:ext cx="2276400" cy="87859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Focus on your target as you prepare for exams and assessments</a:t>
            </a:r>
          </a:p>
        </p:txBody>
      </p:sp>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pic>
        <p:nvPicPr>
          <p:cNvPr id="3" name="Graphic 2" descr="Bullseye with solid fill">
            <a:extLst>
              <a:ext uri="{FF2B5EF4-FFF2-40B4-BE49-F238E27FC236}">
                <a16:creationId xmlns:a16="http://schemas.microsoft.com/office/drawing/2014/main" id="{BD14C7DA-94CE-4A0B-8A42-18C4DC83437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762832" y="1778963"/>
            <a:ext cx="752775" cy="7527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376600"/>
            <a:ext cx="4508457"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Preparing for exams and assessments</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697145"/>
            <a:ext cx="3107722" cy="954107"/>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dirty="0">
                <a:latin typeface="+mn-lt"/>
              </a:rPr>
              <a:t>How do you feel about exams or assessments? </a:t>
            </a:r>
          </a:p>
          <a:p>
            <a:pPr marL="457200" indent="-457200">
              <a:buClr>
                <a:schemeClr val="bg2"/>
              </a:buClr>
              <a:buFont typeface="Arial" panose="020B0604020202020204" pitchFamily="34" charset="0"/>
              <a:buChar char="•"/>
            </a:pPr>
            <a:r>
              <a:rPr lang="en-GB" dirty="0">
                <a:latin typeface="+mn-lt"/>
              </a:rPr>
              <a:t>What, if anything, worries you about them? </a:t>
            </a:r>
          </a:p>
        </p:txBody>
      </p:sp>
      <p:sp>
        <p:nvSpPr>
          <p:cNvPr id="845" name="Google Shape;845;p38"/>
          <p:cNvSpPr/>
          <p:nvPr/>
        </p:nvSpPr>
        <p:spPr>
          <a:xfrm>
            <a:off x="7425588" y="661099"/>
            <a:ext cx="1171800" cy="1171800"/>
          </a:xfrm>
          <a:prstGeom prst="donut">
            <a:avLst>
              <a:gd name="adj" fmla="val 24938"/>
            </a:avLst>
          </a:prstGeom>
          <a:solidFill>
            <a:srgbClr val="FF3399">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 name="Picture 13" descr="A picture containing person, sitting&#10;&#10;Description automatically generated">
            <a:extLst>
              <a:ext uri="{FF2B5EF4-FFF2-40B4-BE49-F238E27FC236}">
                <a16:creationId xmlns:a16="http://schemas.microsoft.com/office/drawing/2014/main" id="{6A25E8A5-3757-4336-9CD5-5ADE2E611DFA}"/>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912760" y="742770"/>
            <a:ext cx="3359100" cy="43542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4" name="Online Media 3" title="Students  Staying the course  Q12">
            <a:hlinkClick r:id="" action="ppaction://media"/>
            <a:extLst>
              <a:ext uri="{FF2B5EF4-FFF2-40B4-BE49-F238E27FC236}">
                <a16:creationId xmlns:a16="http://schemas.microsoft.com/office/drawing/2014/main" id="{6D1C4117-10B6-40CC-857C-6D60827E677E}"/>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bg2"/>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4" y="987277"/>
            <a:ext cx="3831923" cy="3831923"/>
          </a:xfrm>
          <a:prstGeom prst="ellipse">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6880200" cy="67877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MOTIVATION</a:t>
            </a:r>
          </a:p>
        </p:txBody>
      </p:sp>
      <p:sp>
        <p:nvSpPr>
          <p:cNvPr id="831" name="Google Shape;831;p38"/>
          <p:cNvSpPr txBox="1">
            <a:spLocks noGrp="1"/>
          </p:cNvSpPr>
          <p:nvPr>
            <p:ph type="subTitle" idx="1"/>
          </p:nvPr>
        </p:nvSpPr>
        <p:spPr>
          <a:xfrm>
            <a:off x="719999" y="1218474"/>
            <a:ext cx="4369875" cy="30487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Think back to September</a:t>
            </a:r>
          </a:p>
          <a:p>
            <a:pPr marL="0" lvl="0" indent="0" algn="l" rtl="0">
              <a:spcBef>
                <a:spcPts val="0"/>
              </a:spcBef>
              <a:spcAft>
                <a:spcPts val="0"/>
              </a:spcAft>
              <a:buNone/>
            </a:pPr>
            <a:endParaRPr lang="en-GB" dirty="0"/>
          </a:p>
          <a:p>
            <a:pPr marL="285750" lvl="0" indent="-285750" algn="l" rtl="0">
              <a:spcBef>
                <a:spcPts val="0"/>
              </a:spcBef>
              <a:spcAft>
                <a:spcPts val="0"/>
              </a:spcAft>
              <a:buClr>
                <a:schemeClr val="bg2"/>
              </a:buClr>
              <a:buFont typeface="Arial" panose="020B0604020202020204" pitchFamily="34" charset="0"/>
              <a:buChar char="•"/>
            </a:pPr>
            <a:r>
              <a:rPr lang="en-GB" dirty="0"/>
              <a:t>What did you want to achieve at the start of the year? </a:t>
            </a:r>
          </a:p>
          <a:p>
            <a:pPr marL="285750" lvl="0" indent="-285750" algn="l" rtl="0">
              <a:spcBef>
                <a:spcPts val="0"/>
              </a:spcBef>
              <a:spcAft>
                <a:spcPts val="0"/>
              </a:spcAft>
              <a:buClr>
                <a:schemeClr val="bg2"/>
              </a:buClr>
              <a:buFont typeface="Arial" panose="020B0604020202020204" pitchFamily="34" charset="0"/>
              <a:buChar char="•"/>
            </a:pPr>
            <a:r>
              <a:rPr lang="en-GB" dirty="0"/>
              <a:t>What is your motivation for passing your course?</a:t>
            </a:r>
          </a:p>
          <a:p>
            <a:pPr marL="285750" lvl="0" indent="-285750" algn="l" rtl="0">
              <a:spcBef>
                <a:spcPts val="0"/>
              </a:spcBef>
              <a:spcAft>
                <a:spcPts val="0"/>
              </a:spcAft>
              <a:buClr>
                <a:schemeClr val="bg2"/>
              </a:buClr>
              <a:buFont typeface="Arial" panose="020B0604020202020204" pitchFamily="34" charset="0"/>
              <a:buChar char="•"/>
            </a:pPr>
            <a:r>
              <a:rPr lang="en-GB" dirty="0"/>
              <a:t>What currently motivates you?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Write it on a Post-It note and pop in in the front of your notebook for inspiration. </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30" name="Google Shape;830;p38"/>
          <p:cNvSpPr txBox="1">
            <a:spLocks noGrp="1"/>
          </p:cNvSpPr>
          <p:nvPr>
            <p:ph type="title" idx="2"/>
          </p:nvPr>
        </p:nvSpPr>
        <p:spPr>
          <a:xfrm>
            <a:off x="720000" y="434100"/>
            <a:ext cx="6880200" cy="67877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OVERCOMING ANXIETY</a:t>
            </a:r>
          </a:p>
        </p:txBody>
      </p:sp>
      <p:sp>
        <p:nvSpPr>
          <p:cNvPr id="831" name="Google Shape;831;p38"/>
          <p:cNvSpPr txBox="1">
            <a:spLocks noGrp="1"/>
          </p:cNvSpPr>
          <p:nvPr>
            <p:ph type="subTitle" idx="1"/>
          </p:nvPr>
        </p:nvSpPr>
        <p:spPr>
          <a:xfrm>
            <a:off x="719999" y="1218474"/>
            <a:ext cx="5177527" cy="30487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Being well prepared for your exams is the best way to overcome stress and anxiety, and gives you the best chance of getting good grades.</a:t>
            </a:r>
          </a:p>
          <a:p>
            <a:pPr marL="0" lvl="0" indent="0" algn="l" rtl="0">
              <a:spcBef>
                <a:spcPts val="0"/>
              </a:spcBef>
              <a:spcAft>
                <a:spcPts val="0"/>
              </a:spcAft>
              <a:buNone/>
            </a:pPr>
            <a:endParaRPr lang="en-GB" dirty="0"/>
          </a:p>
          <a:p>
            <a:pPr marL="285750" lvl="0" indent="-285750" algn="l" rtl="0">
              <a:spcBef>
                <a:spcPts val="0"/>
              </a:spcBef>
              <a:spcAft>
                <a:spcPts val="0"/>
              </a:spcAft>
              <a:buClr>
                <a:schemeClr val="bg2"/>
              </a:buClr>
              <a:buFont typeface="Arial" panose="020B0604020202020204" pitchFamily="34" charset="0"/>
              <a:buChar char="•"/>
            </a:pPr>
            <a:r>
              <a:rPr lang="en-GB" dirty="0"/>
              <a:t>Make a realistic revision schedule</a:t>
            </a:r>
          </a:p>
          <a:p>
            <a:pPr marL="285750" lvl="0" indent="-285750" algn="l" rtl="0">
              <a:spcBef>
                <a:spcPts val="0"/>
              </a:spcBef>
              <a:spcAft>
                <a:spcPts val="0"/>
              </a:spcAft>
              <a:buClr>
                <a:schemeClr val="bg2"/>
              </a:buClr>
              <a:buFont typeface="Arial" panose="020B0604020202020204" pitchFamily="34" charset="0"/>
              <a:buChar char="•"/>
            </a:pPr>
            <a:r>
              <a:rPr lang="en-GB" dirty="0"/>
              <a:t>Find a revision style that suits you</a:t>
            </a:r>
          </a:p>
          <a:p>
            <a:pPr marL="285750" lvl="0" indent="-285750" algn="l" rtl="0">
              <a:spcBef>
                <a:spcPts val="0"/>
              </a:spcBef>
              <a:spcAft>
                <a:spcPts val="0"/>
              </a:spcAft>
              <a:buClr>
                <a:schemeClr val="bg2"/>
              </a:buClr>
              <a:buFont typeface="Arial" panose="020B0604020202020204" pitchFamily="34" charset="0"/>
              <a:buChar char="•"/>
            </a:pPr>
            <a:r>
              <a:rPr lang="en-GB" dirty="0"/>
              <a:t>Customise your notes to make them more personal</a:t>
            </a:r>
          </a:p>
          <a:p>
            <a:pPr marL="285750" lvl="0" indent="-285750" algn="l" rtl="0">
              <a:spcBef>
                <a:spcPts val="0"/>
              </a:spcBef>
              <a:spcAft>
                <a:spcPts val="0"/>
              </a:spcAft>
              <a:buClr>
                <a:schemeClr val="bg2"/>
              </a:buClr>
              <a:buFont typeface="Arial" panose="020B0604020202020204" pitchFamily="34" charset="0"/>
              <a:buChar char="•"/>
            </a:pPr>
            <a:r>
              <a:rPr lang="en-GB" dirty="0"/>
              <a:t>Make sure you understand everything</a:t>
            </a:r>
          </a:p>
          <a:p>
            <a:pPr marL="285750" lvl="0" indent="-285750" algn="l" rtl="0">
              <a:spcBef>
                <a:spcPts val="0"/>
              </a:spcBef>
              <a:spcAft>
                <a:spcPts val="0"/>
              </a:spcAft>
              <a:buClr>
                <a:schemeClr val="bg2"/>
              </a:buClr>
              <a:buFont typeface="Arial" panose="020B0604020202020204" pitchFamily="34" charset="0"/>
              <a:buChar char="•"/>
            </a:pPr>
            <a:r>
              <a:rPr lang="en-GB" dirty="0"/>
              <a:t>Look at past exam papers</a:t>
            </a:r>
          </a:p>
          <a:p>
            <a:pPr marL="285750" lvl="0" indent="-285750" algn="l" rtl="0">
              <a:spcBef>
                <a:spcPts val="0"/>
              </a:spcBef>
              <a:spcAft>
                <a:spcPts val="0"/>
              </a:spcAft>
              <a:buClr>
                <a:schemeClr val="bg2"/>
              </a:buClr>
              <a:buFont typeface="Arial" panose="020B0604020202020204" pitchFamily="34" charset="0"/>
              <a:buChar char="•"/>
            </a:pPr>
            <a:r>
              <a:rPr lang="en-GB" dirty="0"/>
              <a:t>Take regular short breaks</a:t>
            </a:r>
          </a:p>
          <a:p>
            <a:pPr marL="285750" lvl="0" indent="-285750" algn="l" rtl="0">
              <a:spcBef>
                <a:spcPts val="0"/>
              </a:spcBef>
              <a:spcAft>
                <a:spcPts val="0"/>
              </a:spcAft>
              <a:buClr>
                <a:schemeClr val="bg2"/>
              </a:buClr>
              <a:buFont typeface="Arial" panose="020B0604020202020204" pitchFamily="34" charset="0"/>
              <a:buChar char="•"/>
            </a:pPr>
            <a:r>
              <a:rPr lang="en-GB" dirty="0"/>
              <a:t>Reward yourself</a:t>
            </a:r>
          </a:p>
          <a:p>
            <a:pPr marL="285750" lvl="0" indent="-285750" algn="l" rtl="0">
              <a:spcBef>
                <a:spcPts val="0"/>
              </a:spcBef>
              <a:spcAft>
                <a:spcPts val="0"/>
              </a:spcAft>
              <a:buClr>
                <a:schemeClr val="bg2"/>
              </a:buClr>
              <a:buFont typeface="Arial" panose="020B0604020202020204" pitchFamily="34" charset="0"/>
              <a:buChar char="•"/>
            </a:pPr>
            <a:r>
              <a:rPr lang="en-GB" dirty="0"/>
              <a:t>Do something physical</a:t>
            </a:r>
          </a:p>
          <a:p>
            <a:pPr marL="285750" lvl="0" indent="-285750" algn="l" rtl="0">
              <a:spcBef>
                <a:spcPts val="0"/>
              </a:spcBef>
              <a:spcAft>
                <a:spcPts val="0"/>
              </a:spcAft>
              <a:buClr>
                <a:schemeClr val="bg2"/>
              </a:buClr>
              <a:buFont typeface="Arial" panose="020B0604020202020204" pitchFamily="34" charset="0"/>
              <a:buChar char="•"/>
            </a:pPr>
            <a:r>
              <a:rPr lang="en-GB" dirty="0"/>
              <a:t>Ask for help</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5821019" y="823105"/>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9;p38">
            <a:extLst>
              <a:ext uri="{FF2B5EF4-FFF2-40B4-BE49-F238E27FC236}">
                <a16:creationId xmlns:a16="http://schemas.microsoft.com/office/drawing/2014/main" id="{2B36F1C1-F492-49A4-8735-70E4C18D3307}"/>
              </a:ext>
            </a:extLst>
          </p:cNvPr>
          <p:cNvSpPr/>
          <p:nvPr/>
        </p:nvSpPr>
        <p:spPr>
          <a:xfrm>
            <a:off x="6049268" y="1900637"/>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3831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3786456" y="349938"/>
            <a:ext cx="2054766" cy="2054766"/>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TIPS</a:t>
            </a:r>
            <a:br>
              <a:rPr lang="en-GB" sz="3600" dirty="0"/>
            </a:br>
            <a:r>
              <a:rPr lang="en-GB" sz="3600" dirty="0"/>
              <a:t>How to handle exam days</a:t>
            </a:r>
            <a:endParaRPr sz="3600" dirty="0"/>
          </a:p>
        </p:txBody>
      </p:sp>
      <p:sp>
        <p:nvSpPr>
          <p:cNvPr id="1138" name="Google Shape;1138;p47"/>
          <p:cNvSpPr/>
          <p:nvPr/>
        </p:nvSpPr>
        <p:spPr>
          <a:xfrm>
            <a:off x="8459891" y="3706431"/>
            <a:ext cx="1171800" cy="1171800"/>
          </a:xfrm>
          <a:prstGeom prst="donut">
            <a:avLst>
              <a:gd name="adj" fmla="val 24938"/>
            </a:avLst>
          </a:prstGeom>
          <a:solidFill>
            <a:srgbClr val="FF3399">
              <a:alpha val="832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852;p39">
            <a:extLst>
              <a:ext uri="{FF2B5EF4-FFF2-40B4-BE49-F238E27FC236}">
                <a16:creationId xmlns:a16="http://schemas.microsoft.com/office/drawing/2014/main" id="{1868D82C-179C-4341-880C-F876935CE754}"/>
              </a:ext>
            </a:extLst>
          </p:cNvPr>
          <p:cNvSpPr txBox="1">
            <a:spLocks/>
          </p:cNvSpPr>
          <p:nvPr/>
        </p:nvSpPr>
        <p:spPr>
          <a:xfrm>
            <a:off x="3650487" y="405354"/>
            <a:ext cx="2183219"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sz="1600" dirty="0">
                <a:solidFill>
                  <a:schemeClr val="accent2"/>
                </a:solidFill>
              </a:rPr>
              <a:t>Be prepared</a:t>
            </a:r>
          </a:p>
        </p:txBody>
      </p:sp>
      <p:sp>
        <p:nvSpPr>
          <p:cNvPr id="7" name="Google Shape;1132;p47">
            <a:extLst>
              <a:ext uri="{FF2B5EF4-FFF2-40B4-BE49-F238E27FC236}">
                <a16:creationId xmlns:a16="http://schemas.microsoft.com/office/drawing/2014/main" id="{74240233-074B-446C-8279-29CAEB1FC489}"/>
              </a:ext>
            </a:extLst>
          </p:cNvPr>
          <p:cNvSpPr/>
          <p:nvPr/>
        </p:nvSpPr>
        <p:spPr>
          <a:xfrm>
            <a:off x="6083875" y="47377"/>
            <a:ext cx="2524373" cy="2524373"/>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852;p39">
            <a:extLst>
              <a:ext uri="{FF2B5EF4-FFF2-40B4-BE49-F238E27FC236}">
                <a16:creationId xmlns:a16="http://schemas.microsoft.com/office/drawing/2014/main" id="{94BEE974-5E08-4F86-827B-61AB2577DF21}"/>
              </a:ext>
            </a:extLst>
          </p:cNvPr>
          <p:cNvSpPr txBox="1">
            <a:spLocks/>
          </p:cNvSpPr>
          <p:nvPr/>
        </p:nvSpPr>
        <p:spPr>
          <a:xfrm>
            <a:off x="6254453" y="460465"/>
            <a:ext cx="2183219"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sz="1600" dirty="0">
                <a:solidFill>
                  <a:schemeClr val="accent2"/>
                </a:solidFill>
              </a:rPr>
              <a:t>Take a few minutes to read the instructions and questions</a:t>
            </a:r>
          </a:p>
        </p:txBody>
      </p:sp>
      <p:sp>
        <p:nvSpPr>
          <p:cNvPr id="10" name="Google Shape;1132;p47">
            <a:extLst>
              <a:ext uri="{FF2B5EF4-FFF2-40B4-BE49-F238E27FC236}">
                <a16:creationId xmlns:a16="http://schemas.microsoft.com/office/drawing/2014/main" id="{2E53C132-50D6-4B1C-B0AE-28ADF26C453A}"/>
              </a:ext>
            </a:extLst>
          </p:cNvPr>
          <p:cNvSpPr/>
          <p:nvPr/>
        </p:nvSpPr>
        <p:spPr>
          <a:xfrm>
            <a:off x="3338834" y="2546599"/>
            <a:ext cx="2524373" cy="2524373"/>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852;p39">
            <a:extLst>
              <a:ext uri="{FF2B5EF4-FFF2-40B4-BE49-F238E27FC236}">
                <a16:creationId xmlns:a16="http://schemas.microsoft.com/office/drawing/2014/main" id="{3ACB35C8-6FE2-4B16-82A6-EF3872A66B8B}"/>
              </a:ext>
            </a:extLst>
          </p:cNvPr>
          <p:cNvSpPr txBox="1">
            <a:spLocks/>
          </p:cNvSpPr>
          <p:nvPr/>
        </p:nvSpPr>
        <p:spPr>
          <a:xfrm>
            <a:off x="3578306" y="2820692"/>
            <a:ext cx="2045428"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sz="1600" dirty="0">
                <a:solidFill>
                  <a:schemeClr val="accent2"/>
                </a:solidFill>
              </a:rPr>
              <a:t>Plan how much time you'll need for each question. </a:t>
            </a:r>
          </a:p>
        </p:txBody>
      </p:sp>
      <p:sp>
        <p:nvSpPr>
          <p:cNvPr id="12" name="Google Shape;1132;p47">
            <a:extLst>
              <a:ext uri="{FF2B5EF4-FFF2-40B4-BE49-F238E27FC236}">
                <a16:creationId xmlns:a16="http://schemas.microsoft.com/office/drawing/2014/main" id="{6849600B-89CA-485A-8CB6-4BCB5CAB9E7B}"/>
              </a:ext>
            </a:extLst>
          </p:cNvPr>
          <p:cNvSpPr/>
          <p:nvPr/>
        </p:nvSpPr>
        <p:spPr>
          <a:xfrm>
            <a:off x="6033783" y="2713950"/>
            <a:ext cx="2170053" cy="2170053"/>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2;p39">
            <a:extLst>
              <a:ext uri="{FF2B5EF4-FFF2-40B4-BE49-F238E27FC236}">
                <a16:creationId xmlns:a16="http://schemas.microsoft.com/office/drawing/2014/main" id="{E7279F57-FE80-42A6-A7FA-BFE4C09F869A}"/>
              </a:ext>
            </a:extLst>
          </p:cNvPr>
          <p:cNvSpPr txBox="1">
            <a:spLocks/>
          </p:cNvSpPr>
          <p:nvPr/>
        </p:nvSpPr>
        <p:spPr>
          <a:xfrm>
            <a:off x="6033783" y="2822534"/>
            <a:ext cx="2183219" cy="194393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sz="1600" dirty="0">
                <a:solidFill>
                  <a:schemeClr val="accent2"/>
                </a:solidFill>
              </a:rPr>
              <a:t>Once the exam is finished, forget about it. </a:t>
            </a:r>
          </a:p>
        </p:txBody>
      </p:sp>
    </p:spTree>
    <p:extLst>
      <p:ext uri="{BB962C8B-B14F-4D97-AF65-F5344CB8AC3E}">
        <p14:creationId xmlns:p14="http://schemas.microsoft.com/office/powerpoint/2010/main" val="3842565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STRESS AND ANXIETY</a:t>
            </a:r>
          </a:p>
        </p:txBody>
      </p:sp>
      <p:sp>
        <p:nvSpPr>
          <p:cNvPr id="852" name="Google Shape;852;p39"/>
          <p:cNvSpPr txBox="1">
            <a:spLocks noGrp="1"/>
          </p:cNvSpPr>
          <p:nvPr>
            <p:ph type="subTitle" idx="1"/>
          </p:nvPr>
        </p:nvSpPr>
        <p:spPr>
          <a:xfrm>
            <a:off x="1356971" y="2287634"/>
            <a:ext cx="13366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Keep it in perspective</a:t>
            </a:r>
          </a:p>
        </p:txBody>
      </p:sp>
      <p:sp>
        <p:nvSpPr>
          <p:cNvPr id="854" name="Google Shape;854;p39"/>
          <p:cNvSpPr txBox="1">
            <a:spLocks noGrp="1"/>
          </p:cNvSpPr>
          <p:nvPr>
            <p:ph type="subTitle" idx="3"/>
          </p:nvPr>
        </p:nvSpPr>
        <p:spPr>
          <a:xfrm>
            <a:off x="3841892" y="2287634"/>
            <a:ext cx="14602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Get that organised feeling</a:t>
            </a:r>
          </a:p>
        </p:txBody>
      </p:sp>
      <p:sp>
        <p:nvSpPr>
          <p:cNvPr id="856" name="Google Shape;856;p39"/>
          <p:cNvSpPr txBox="1">
            <a:spLocks noGrp="1"/>
          </p:cNvSpPr>
          <p:nvPr>
            <p:ph type="subTitle" idx="5"/>
          </p:nvPr>
        </p:nvSpPr>
        <p:spPr>
          <a:xfrm>
            <a:off x="6303567" y="2287634"/>
            <a:ext cx="1630314"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Get into some good habits</a:t>
            </a:r>
          </a:p>
        </p:txBody>
      </p:sp>
      <p:sp>
        <p:nvSpPr>
          <p:cNvPr id="857" name="Google Shape;857;p39"/>
          <p:cNvSpPr/>
          <p:nvPr/>
        </p:nvSpPr>
        <p:spPr>
          <a:xfrm>
            <a:off x="1568076" y="13209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13209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132094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852;p39">
            <a:extLst>
              <a:ext uri="{FF2B5EF4-FFF2-40B4-BE49-F238E27FC236}">
                <a16:creationId xmlns:a16="http://schemas.microsoft.com/office/drawing/2014/main" id="{02260A0B-DFA1-4B9B-88BD-17CB5EEDC534}"/>
              </a:ext>
            </a:extLst>
          </p:cNvPr>
          <p:cNvSpPr txBox="1">
            <a:spLocks/>
          </p:cNvSpPr>
          <p:nvPr/>
        </p:nvSpPr>
        <p:spPr>
          <a:xfrm>
            <a:off x="2209989" y="3901578"/>
            <a:ext cx="217530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Avoid bad habits</a:t>
            </a:r>
          </a:p>
        </p:txBody>
      </p:sp>
      <p:sp>
        <p:nvSpPr>
          <p:cNvPr id="11" name="Google Shape;854;p39">
            <a:extLst>
              <a:ext uri="{FF2B5EF4-FFF2-40B4-BE49-F238E27FC236}">
                <a16:creationId xmlns:a16="http://schemas.microsoft.com/office/drawing/2014/main" id="{86A88109-DFF1-4F85-90B0-10735DECCBE8}"/>
              </a:ext>
            </a:extLst>
          </p:cNvPr>
          <p:cNvSpPr txBox="1">
            <a:spLocks/>
          </p:cNvSpPr>
          <p:nvPr/>
        </p:nvSpPr>
        <p:spPr>
          <a:xfrm>
            <a:off x="4756710" y="3901578"/>
            <a:ext cx="2175300" cy="7011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ctr" rtl="0">
              <a:lnSpc>
                <a:spcPct val="100000"/>
              </a:lnSpc>
              <a:spcBef>
                <a:spcPts val="0"/>
              </a:spcBef>
              <a:spcAft>
                <a:spcPts val="0"/>
              </a:spcAft>
              <a:buClr>
                <a:schemeClr val="dk1"/>
              </a:buClr>
              <a:buSzPts val="1400"/>
              <a:buFont typeface="DM Sans"/>
              <a:buNone/>
              <a:defRPr sz="1400" b="0" i="0" u="none" strike="noStrike" cap="none">
                <a:solidFill>
                  <a:schemeClr val="dk1"/>
                </a:solidFill>
                <a:latin typeface="+mn-lt"/>
                <a:ea typeface="DM Sans"/>
                <a:cs typeface="DM Sans"/>
                <a:sym typeface="DM Sans"/>
              </a:defRPr>
            </a:lvl1pPr>
            <a:lvl2pPr marL="914400" marR="0" lvl="1"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2pPr>
            <a:lvl3pPr marL="1371600" marR="0" lvl="2"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3pPr>
            <a:lvl4pPr marL="1828800" marR="0" lvl="3"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4pPr>
            <a:lvl5pPr marL="2286000" marR="0" lvl="4"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5pPr>
            <a:lvl6pPr marL="2743200" marR="0" lvl="5"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6pPr>
            <a:lvl7pPr marL="3200400" marR="0" lvl="6"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7pPr>
            <a:lvl8pPr marL="3657600" marR="0" lvl="7"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8pPr>
            <a:lvl9pPr marL="4114800" marR="0" lvl="8" indent="-330200" algn="ctr" rtl="0">
              <a:lnSpc>
                <a:spcPct val="100000"/>
              </a:lnSpc>
              <a:spcBef>
                <a:spcPts val="0"/>
              </a:spcBef>
              <a:spcAft>
                <a:spcPts val="0"/>
              </a:spcAft>
              <a:buClr>
                <a:schemeClr val="dk1"/>
              </a:buClr>
              <a:buSzPts val="1600"/>
              <a:buFont typeface="DM Sans"/>
              <a:buNone/>
              <a:defRPr sz="1600" b="0" i="0" u="none" strike="noStrike" cap="none">
                <a:solidFill>
                  <a:schemeClr val="dk1"/>
                </a:solidFill>
                <a:latin typeface="DM Sans"/>
                <a:ea typeface="DM Sans"/>
                <a:cs typeface="DM Sans"/>
                <a:sym typeface="DM Sans"/>
              </a:defRPr>
            </a:lvl9pPr>
          </a:lstStyle>
          <a:p>
            <a:pPr marL="0" indent="0"/>
            <a:r>
              <a:rPr lang="en-GB" dirty="0"/>
              <a:t>Get support from friends and family</a:t>
            </a:r>
          </a:p>
        </p:txBody>
      </p:sp>
      <p:sp>
        <p:nvSpPr>
          <p:cNvPr id="12" name="Google Shape;857;p39">
            <a:extLst>
              <a:ext uri="{FF2B5EF4-FFF2-40B4-BE49-F238E27FC236}">
                <a16:creationId xmlns:a16="http://schemas.microsoft.com/office/drawing/2014/main" id="{D86DFE07-B8D4-4B7A-A34F-DBF3E8E623F5}"/>
              </a:ext>
            </a:extLst>
          </p:cNvPr>
          <p:cNvSpPr/>
          <p:nvPr/>
        </p:nvSpPr>
        <p:spPr>
          <a:xfrm>
            <a:off x="2840439" y="2934893"/>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858;p39">
            <a:extLst>
              <a:ext uri="{FF2B5EF4-FFF2-40B4-BE49-F238E27FC236}">
                <a16:creationId xmlns:a16="http://schemas.microsoft.com/office/drawing/2014/main" id="{D86270A8-0721-43F7-ABE8-603964F70049}"/>
              </a:ext>
            </a:extLst>
          </p:cNvPr>
          <p:cNvSpPr/>
          <p:nvPr/>
        </p:nvSpPr>
        <p:spPr>
          <a:xfrm>
            <a:off x="5387160" y="2934893"/>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3" name="Graphic 2" descr="3d Glasses with solid fill">
            <a:extLst>
              <a:ext uri="{FF2B5EF4-FFF2-40B4-BE49-F238E27FC236}">
                <a16:creationId xmlns:a16="http://schemas.microsoft.com/office/drawing/2014/main" id="{C9C17AD2-5C5C-482B-99D3-F0E67E20B7D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04321" y="1433880"/>
            <a:ext cx="641910" cy="641910"/>
          </a:xfrm>
          <a:prstGeom prst="rect">
            <a:avLst/>
          </a:prstGeom>
        </p:spPr>
      </p:pic>
      <p:pic>
        <p:nvPicPr>
          <p:cNvPr id="16" name="Graphic 15" descr="Left Brain with solid fill">
            <a:extLst>
              <a:ext uri="{FF2B5EF4-FFF2-40B4-BE49-F238E27FC236}">
                <a16:creationId xmlns:a16="http://schemas.microsoft.com/office/drawing/2014/main" id="{189344B7-9742-44CC-B05B-96034C3672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251042" y="1433880"/>
            <a:ext cx="641910" cy="641910"/>
          </a:xfrm>
          <a:prstGeom prst="rect">
            <a:avLst/>
          </a:prstGeom>
        </p:spPr>
      </p:pic>
      <p:pic>
        <p:nvPicPr>
          <p:cNvPr id="17" name="Graphic 16" descr="Angel face with solid fill with solid fill">
            <a:extLst>
              <a:ext uri="{FF2B5EF4-FFF2-40B4-BE49-F238E27FC236}">
                <a16:creationId xmlns:a16="http://schemas.microsoft.com/office/drawing/2014/main" id="{3883627B-7856-4EA9-A305-0A3736D7538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797769" y="1469320"/>
            <a:ext cx="641910" cy="641910"/>
          </a:xfrm>
          <a:prstGeom prst="rect">
            <a:avLst/>
          </a:prstGeom>
        </p:spPr>
      </p:pic>
      <p:pic>
        <p:nvPicPr>
          <p:cNvPr id="18" name="Graphic 17" descr="Devil face with solid fill with solid fill">
            <a:extLst>
              <a:ext uri="{FF2B5EF4-FFF2-40B4-BE49-F238E27FC236}">
                <a16:creationId xmlns:a16="http://schemas.microsoft.com/office/drawing/2014/main" id="{AF538054-600B-49A3-81CE-715077F363C2}"/>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2976684" y="3099490"/>
            <a:ext cx="641910" cy="641910"/>
          </a:xfrm>
          <a:prstGeom prst="rect">
            <a:avLst/>
          </a:prstGeom>
        </p:spPr>
      </p:pic>
      <p:pic>
        <p:nvPicPr>
          <p:cNvPr id="19" name="Graphic 18" descr="Home1 with solid fill">
            <a:extLst>
              <a:ext uri="{FF2B5EF4-FFF2-40B4-BE49-F238E27FC236}">
                <a16:creationId xmlns:a16="http://schemas.microsoft.com/office/drawing/2014/main" id="{8C1E6A2B-71B6-4729-BB96-D46BD2DD6BF0}"/>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5523405" y="3047824"/>
            <a:ext cx="641910" cy="6419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8" name="Google Shape;828;p38"/>
          <p:cNvSpPr/>
          <p:nvPr/>
        </p:nvSpPr>
        <p:spPr>
          <a:xfrm>
            <a:off x="3504600" y="4029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3;p47">
            <a:extLst>
              <a:ext uri="{FF2B5EF4-FFF2-40B4-BE49-F238E27FC236}">
                <a16:creationId xmlns:a16="http://schemas.microsoft.com/office/drawing/2014/main" id="{4FC4998A-9516-4DE7-B090-8C5898D9F935}"/>
              </a:ext>
            </a:extLst>
          </p:cNvPr>
          <p:cNvSpPr txBox="1">
            <a:spLocks noGrp="1"/>
          </p:cNvSpPr>
          <p:nvPr>
            <p:ph type="title"/>
          </p:nvPr>
        </p:nvSpPr>
        <p:spPr>
          <a:xfrm>
            <a:off x="719999" y="376600"/>
            <a:ext cx="4508457" cy="23205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DISCUSS</a:t>
            </a:r>
            <a:br>
              <a:rPr lang="en-GB" sz="3600" dirty="0"/>
            </a:br>
            <a:r>
              <a:rPr lang="en-GB" sz="3200" dirty="0"/>
              <a:t>How do you revise? </a:t>
            </a:r>
            <a:endParaRPr sz="3600" dirty="0"/>
          </a:p>
        </p:txBody>
      </p:sp>
      <p:sp>
        <p:nvSpPr>
          <p:cNvPr id="27" name="TextBox 26">
            <a:extLst>
              <a:ext uri="{FF2B5EF4-FFF2-40B4-BE49-F238E27FC236}">
                <a16:creationId xmlns:a16="http://schemas.microsoft.com/office/drawing/2014/main" id="{A28A5E75-D679-4635-9C4C-DFBB54E200D0}"/>
              </a:ext>
            </a:extLst>
          </p:cNvPr>
          <p:cNvSpPr txBox="1"/>
          <p:nvPr/>
        </p:nvSpPr>
        <p:spPr>
          <a:xfrm>
            <a:off x="719999" y="2697145"/>
            <a:ext cx="3107722" cy="954107"/>
          </a:xfrm>
          <a:prstGeom prst="rect">
            <a:avLst/>
          </a:prstGeom>
          <a:noFill/>
        </p:spPr>
        <p:txBody>
          <a:bodyPr wrap="square">
            <a:spAutoFit/>
          </a:bodyPr>
          <a:lstStyle/>
          <a:p>
            <a:pPr marL="457200" indent="-457200">
              <a:buClr>
                <a:schemeClr val="bg2"/>
              </a:buClr>
              <a:buFont typeface="Arial" panose="020B0604020202020204" pitchFamily="34" charset="0"/>
              <a:buChar char="•"/>
            </a:pPr>
            <a:r>
              <a:rPr lang="en-GB" dirty="0">
                <a:latin typeface="+mn-lt"/>
              </a:rPr>
              <a:t>What methods have you used in the past? </a:t>
            </a:r>
            <a:br>
              <a:rPr lang="en-GB" dirty="0">
                <a:latin typeface="+mn-lt"/>
              </a:rPr>
            </a:br>
            <a:endParaRPr lang="en-GB" dirty="0">
              <a:latin typeface="+mn-lt"/>
            </a:endParaRPr>
          </a:p>
          <a:p>
            <a:pPr marL="457200" indent="-457200">
              <a:buClr>
                <a:schemeClr val="bg2"/>
              </a:buClr>
              <a:buFont typeface="Arial" panose="020B0604020202020204" pitchFamily="34" charset="0"/>
              <a:buChar char="•"/>
            </a:pPr>
            <a:r>
              <a:rPr lang="en-GB" dirty="0">
                <a:latin typeface="+mn-lt"/>
              </a:rPr>
              <a:t>Did they work for you? </a:t>
            </a:r>
          </a:p>
        </p:txBody>
      </p:sp>
      <p:sp>
        <p:nvSpPr>
          <p:cNvPr id="845" name="Google Shape;845;p38"/>
          <p:cNvSpPr/>
          <p:nvPr/>
        </p:nvSpPr>
        <p:spPr>
          <a:xfrm>
            <a:off x="7425588" y="661099"/>
            <a:ext cx="1171800" cy="1171800"/>
          </a:xfrm>
          <a:prstGeom prst="donut">
            <a:avLst>
              <a:gd name="adj" fmla="val 24938"/>
            </a:avLst>
          </a:prstGeom>
          <a:solidFill>
            <a:srgbClr val="FF3399">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 name="Picture 13">
            <a:extLst>
              <a:ext uri="{FF2B5EF4-FFF2-40B4-BE49-F238E27FC236}">
                <a16:creationId xmlns:a16="http://schemas.microsoft.com/office/drawing/2014/main" id="{6A25E8A5-3757-4336-9CD5-5ADE2E611DFA}"/>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flipH="1">
            <a:off x="4637882" y="174945"/>
            <a:ext cx="3387038" cy="4983181"/>
          </a:xfrm>
          <a:prstGeom prst="rect">
            <a:avLst/>
          </a:prstGeom>
        </p:spPr>
      </p:pic>
    </p:spTree>
    <p:extLst>
      <p:ext uri="{BB962C8B-B14F-4D97-AF65-F5344CB8AC3E}">
        <p14:creationId xmlns:p14="http://schemas.microsoft.com/office/powerpoint/2010/main" val="1855909190"/>
      </p:ext>
    </p:extLst>
  </p:cSld>
  <p:clrMapOvr>
    <a:masterClrMapping/>
  </p:clrMapOvr>
</p:sld>
</file>

<file path=ppt/theme/theme1.xml><?xml version="1.0" encoding="utf-8"?>
<a:theme xmlns:a="http://schemas.openxmlformats.org/drawingml/2006/main" name="Campaign Planning Tools by Slidesgo">
  <a:themeElements>
    <a:clrScheme name="Custom 10">
      <a:dk1>
        <a:srgbClr val="272727"/>
      </a:dk1>
      <a:lt1>
        <a:srgbClr val="F0F0F0"/>
      </a:lt1>
      <a:dk2>
        <a:srgbClr val="FF3399"/>
      </a:dk2>
      <a:lt2>
        <a:srgbClr val="666666"/>
      </a:lt2>
      <a:accent1>
        <a:srgbClr val="FF3399"/>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TotalTime>
  <Words>1760</Words>
  <Application>Microsoft Office PowerPoint</Application>
  <PresentationFormat>On-screen Show (16:9)</PresentationFormat>
  <Paragraphs>105</Paragraphs>
  <Slides>14</Slides>
  <Notes>12</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Oswald</vt:lpstr>
      <vt:lpstr>Fira Sans Extra Condensed Medium</vt:lpstr>
      <vt:lpstr>Roboto</vt:lpstr>
      <vt:lpstr>Arial</vt:lpstr>
      <vt:lpstr>DM Sans</vt:lpstr>
      <vt:lpstr>Campaign Planning Tools by Slidesgo</vt:lpstr>
      <vt:lpstr>STAYING THE COURSE</vt:lpstr>
      <vt:lpstr>PREPARATION</vt:lpstr>
      <vt:lpstr>DISCUSS Preparing for exams and assessments</vt:lpstr>
      <vt:lpstr>PowerPoint Presentation</vt:lpstr>
      <vt:lpstr>MOTIVATION</vt:lpstr>
      <vt:lpstr>OVERCOMING ANXIETY</vt:lpstr>
      <vt:lpstr>TIPS How to handle exam days</vt:lpstr>
      <vt:lpstr>STRESS AND ANXIETY</vt:lpstr>
      <vt:lpstr>DISCUSS How do you revise? </vt:lpstr>
      <vt:lpstr>PowerPoint Presentation</vt:lpstr>
      <vt:lpstr>TIPS Tried and tested revision methods</vt:lpstr>
      <vt:lpstr>PowerPoint Presentation</vt:lpstr>
      <vt:lpstr>TAKEAWAY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STAYING THE COURSE</dc:title>
  <dc:creator>Shaun Daubney</dc:creator>
  <cp:lastModifiedBy>Shaun Daubney</cp:lastModifiedBy>
  <cp:revision>31</cp:revision>
  <dcterms:modified xsi:type="dcterms:W3CDTF">2022-03-14T15:30:08Z</dcterms:modified>
</cp:coreProperties>
</file>